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9"/>
  </p:notesMasterIdLst>
  <p:sldIdLst>
    <p:sldId id="404" r:id="rId2"/>
    <p:sldId id="257" r:id="rId3"/>
    <p:sldId id="522" r:id="rId4"/>
    <p:sldId id="259" r:id="rId5"/>
    <p:sldId id="526" r:id="rId6"/>
    <p:sldId id="556" r:id="rId7"/>
    <p:sldId id="523" r:id="rId8"/>
    <p:sldId id="258" r:id="rId9"/>
    <p:sldId id="261" r:id="rId10"/>
    <p:sldId id="262" r:id="rId11"/>
    <p:sldId id="263" r:id="rId12"/>
    <p:sldId id="524" r:id="rId13"/>
    <p:sldId id="544" r:id="rId14"/>
    <p:sldId id="545" r:id="rId15"/>
    <p:sldId id="268" r:id="rId16"/>
    <p:sldId id="266" r:id="rId17"/>
    <p:sldId id="265" r:id="rId18"/>
    <p:sldId id="270" r:id="rId19"/>
    <p:sldId id="271" r:id="rId20"/>
    <p:sldId id="267" r:id="rId21"/>
    <p:sldId id="529" r:id="rId22"/>
    <p:sldId id="284" r:id="rId23"/>
    <p:sldId id="525" r:id="rId24"/>
    <p:sldId id="554" r:id="rId25"/>
    <p:sldId id="528" r:id="rId26"/>
    <p:sldId id="274" r:id="rId27"/>
    <p:sldId id="283" r:id="rId28"/>
    <p:sldId id="288" r:id="rId29"/>
    <p:sldId id="547" r:id="rId30"/>
    <p:sldId id="557" r:id="rId31"/>
    <p:sldId id="537" r:id="rId32"/>
    <p:sldId id="548" r:id="rId33"/>
    <p:sldId id="290" r:id="rId34"/>
    <p:sldId id="289" r:id="rId35"/>
    <p:sldId id="279" r:id="rId36"/>
    <p:sldId id="278" r:id="rId37"/>
    <p:sldId id="269" r:id="rId38"/>
    <p:sldId id="534" r:id="rId39"/>
    <p:sldId id="280" r:id="rId40"/>
    <p:sldId id="538" r:id="rId41"/>
    <p:sldId id="539" r:id="rId42"/>
    <p:sldId id="286" r:id="rId43"/>
    <p:sldId id="541" r:id="rId44"/>
    <p:sldId id="542" r:id="rId45"/>
    <p:sldId id="307" r:id="rId46"/>
    <p:sldId id="549" r:id="rId47"/>
    <p:sldId id="543" r:id="rId48"/>
    <p:sldId id="558" r:id="rId49"/>
    <p:sldId id="550" r:id="rId50"/>
    <p:sldId id="294" r:id="rId51"/>
    <p:sldId id="551" r:id="rId52"/>
    <p:sldId id="295" r:id="rId53"/>
    <p:sldId id="296" r:id="rId54"/>
    <p:sldId id="552" r:id="rId55"/>
    <p:sldId id="285" r:id="rId56"/>
    <p:sldId id="308" r:id="rId57"/>
    <p:sldId id="309" r:id="rId58"/>
  </p:sldIdLst>
  <p:sldSz cx="12192000" cy="6858000"/>
  <p:notesSz cx="6858000" cy="9144000"/>
  <p:embeddedFontLst>
    <p:embeddedFont>
      <p:font typeface="Helvetica" panose="020B0604020202020204" pitchFamily="34" charset="0"/>
      <p:regular r:id="rId60"/>
      <p:bold r:id="rId61"/>
      <p:italic r:id="rId62"/>
      <p:boldItalic r:id="rId63"/>
    </p:embeddedFont>
    <p:embeddedFont>
      <p:font typeface="Verdana" panose="020B0604030504040204" pitchFamily="34" charset="0"/>
      <p:regular r:id="rId64"/>
      <p:bold r:id="rId65"/>
      <p:italic r:id="rId66"/>
      <p:boldItalic r:id="rId6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I/CD" id="{939F1170-A45D-4989-A48A-64EB36007AAD}">
          <p14:sldIdLst>
            <p14:sldId id="404"/>
            <p14:sldId id="257"/>
            <p14:sldId id="522"/>
            <p14:sldId id="259"/>
            <p14:sldId id="526"/>
            <p14:sldId id="556"/>
            <p14:sldId id="523"/>
            <p14:sldId id="258"/>
            <p14:sldId id="261"/>
            <p14:sldId id="262"/>
            <p14:sldId id="263"/>
            <p14:sldId id="524"/>
            <p14:sldId id="544"/>
            <p14:sldId id="545"/>
            <p14:sldId id="268"/>
            <p14:sldId id="266"/>
            <p14:sldId id="265"/>
            <p14:sldId id="270"/>
            <p14:sldId id="271"/>
            <p14:sldId id="267"/>
            <p14:sldId id="529"/>
            <p14:sldId id="284"/>
            <p14:sldId id="525"/>
            <p14:sldId id="554"/>
            <p14:sldId id="528"/>
            <p14:sldId id="274"/>
            <p14:sldId id="283"/>
            <p14:sldId id="288"/>
            <p14:sldId id="547"/>
            <p14:sldId id="557"/>
            <p14:sldId id="537"/>
            <p14:sldId id="548"/>
            <p14:sldId id="290"/>
            <p14:sldId id="289"/>
            <p14:sldId id="279"/>
            <p14:sldId id="278"/>
            <p14:sldId id="269"/>
            <p14:sldId id="534"/>
            <p14:sldId id="280"/>
            <p14:sldId id="538"/>
            <p14:sldId id="539"/>
            <p14:sldId id="286"/>
            <p14:sldId id="541"/>
            <p14:sldId id="542"/>
            <p14:sldId id="307"/>
            <p14:sldId id="549"/>
            <p14:sldId id="543"/>
            <p14:sldId id="558"/>
            <p14:sldId id="550"/>
            <p14:sldId id="294"/>
            <p14:sldId id="551"/>
            <p14:sldId id="295"/>
            <p14:sldId id="296"/>
            <p14:sldId id="552"/>
            <p14:sldId id="285"/>
            <p14:sldId id="308"/>
            <p14:sldId id="30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3321" autoAdjust="0"/>
    <p:restoredTop sz="70059" autoAdjust="0"/>
  </p:normalViewPr>
  <p:slideViewPr>
    <p:cSldViewPr snapToGrid="0">
      <p:cViewPr varScale="1">
        <p:scale>
          <a:sx n="48" d="100"/>
          <a:sy n="48" d="100"/>
        </p:scale>
        <p:origin x="1038" y="42"/>
      </p:cViewPr>
      <p:guideLst/>
    </p:cSldViewPr>
  </p:slideViewPr>
  <p:notesTextViewPr>
    <p:cViewPr>
      <p:scale>
        <a:sx n="3" d="2"/>
        <a:sy n="3" d="2"/>
      </p:scale>
      <p:origin x="0" y="0"/>
    </p:cViewPr>
  </p:notesTextViewPr>
  <p:sorterViewPr>
    <p:cViewPr>
      <p:scale>
        <a:sx n="70" d="100"/>
        <a:sy n="70" d="100"/>
      </p:scale>
      <p:origin x="0" y="-1188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4.fntdata"/><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7.fntdata"/><Relationship Id="rId5" Type="http://schemas.openxmlformats.org/officeDocument/2006/relationships/slide" Target="slides/slide4.xml"/><Relationship Id="rId61" Type="http://schemas.openxmlformats.org/officeDocument/2006/relationships/font" Target="fonts/font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5.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3.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1.fntdata"/><Relationship Id="rId65"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tchell Wand" userId="de9b44c55c049659" providerId="LiveId" clId="{339625AF-45C8-4DAE-A737-497B9AE93709}"/>
    <pc:docChg chg="custSel modSld">
      <pc:chgData name="Mitchell Wand" userId="de9b44c55c049659" providerId="LiveId" clId="{339625AF-45C8-4DAE-A737-497B9AE93709}" dt="2024-10-16T17:19:02.675" v="1" actId="20577"/>
      <pc:docMkLst>
        <pc:docMk/>
      </pc:docMkLst>
      <pc:sldChg chg="modSp mod chgLayout modNotesTx">
        <pc:chgData name="Mitchell Wand" userId="de9b44c55c049659" providerId="LiveId" clId="{339625AF-45C8-4DAE-A737-497B9AE93709}" dt="2024-10-16T17:19:02.675" v="1" actId="20577"/>
        <pc:sldMkLst>
          <pc:docMk/>
          <pc:sldMk cId="3856103181" sldId="404"/>
        </pc:sldMkLst>
        <pc:spChg chg="mod ord">
          <ac:chgData name="Mitchell Wand" userId="de9b44c55c049659" providerId="LiveId" clId="{339625AF-45C8-4DAE-A737-497B9AE93709}" dt="2024-10-16T17:18:50.718" v="0" actId="700"/>
          <ac:spMkLst>
            <pc:docMk/>
            <pc:sldMk cId="3856103181" sldId="404"/>
            <ac:spMk id="116" creationId="{00000000-0000-0000-0000-000000000000}"/>
          </ac:spMkLst>
        </pc:spChg>
        <pc:spChg chg="mod ord">
          <ac:chgData name="Mitchell Wand" userId="de9b44c55c049659" providerId="LiveId" clId="{339625AF-45C8-4DAE-A737-497B9AE93709}" dt="2024-10-16T17:18:50.718" v="0" actId="700"/>
          <ac:spMkLst>
            <pc:docMk/>
            <pc:sldMk cId="3856103181" sldId="404"/>
            <ac:spMk id="117" creationId="{00000000-0000-0000-0000-000000000000}"/>
          </ac:spMkLst>
        </pc:spChg>
        <pc:spChg chg="mod ord">
          <ac:chgData name="Mitchell Wand" userId="de9b44c55c049659" providerId="LiveId" clId="{339625AF-45C8-4DAE-A737-497B9AE93709}" dt="2024-10-16T17:18:50.718" v="0" actId="700"/>
          <ac:spMkLst>
            <pc:docMk/>
            <pc:sldMk cId="3856103181" sldId="404"/>
            <ac:spMk id="118"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7E5181-6CF5-45F7-A87A-E0E0B1FD7549}" type="datetimeFigureOut">
              <a:rPr lang="en-US" smtClean="0"/>
              <a:t>2/10/2025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937F07-1250-4CCE-B198-1B2887014F41}" type="slidenum">
              <a:rPr lang="en-US" smtClean="0"/>
              <a:t>‹#›</a:t>
            </a:fld>
            <a:endParaRPr lang="en-US"/>
          </a:p>
        </p:txBody>
      </p:sp>
    </p:spTree>
    <p:extLst>
      <p:ext uri="{BB962C8B-B14F-4D97-AF65-F5344CB8AC3E}">
        <p14:creationId xmlns:p14="http://schemas.microsoft.com/office/powerpoint/2010/main" val="2793470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84934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Shape 87"/>
          <p:cNvSpPr>
            <a:spLocks noGrp="1" noRot="1" noChangeAspect="1"/>
          </p:cNvSpPr>
          <p:nvPr>
            <p:ph type="sldImg"/>
          </p:nvPr>
        </p:nvSpPr>
        <p:spPr>
          <a:xfrm>
            <a:off x="381000" y="685800"/>
            <a:ext cx="6096000" cy="3429000"/>
          </a:xfrm>
          <a:prstGeom prst="rect">
            <a:avLst/>
          </a:prstGeom>
        </p:spPr>
        <p:txBody>
          <a:bodyPr/>
          <a:lstStyle/>
          <a:p>
            <a:endParaRPr/>
          </a:p>
        </p:txBody>
      </p:sp>
      <p:sp>
        <p:nvSpPr>
          <p:cNvPr id="88" name="Shape 88"/>
          <p:cNvSpPr>
            <a:spLocks noGrp="1"/>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r>
              <a:rPr dirty="0"/>
              <a:t>Run an entire test suite on each commit, or perhaps do other things. Each commit triggers some workflow to run, and we can customize that workflow to do anything from building our code, to running tests, to deploying infrastructure.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Shape 271"/>
          <p:cNvSpPr>
            <a:spLocks noGrp="1" noRot="1" noChangeAspect="1"/>
          </p:cNvSpPr>
          <p:nvPr>
            <p:ph type="sldImg"/>
          </p:nvPr>
        </p:nvSpPr>
        <p:spPr>
          <a:xfrm>
            <a:off x="381000" y="685800"/>
            <a:ext cx="6096000" cy="3429000"/>
          </a:xfrm>
          <a:prstGeom prst="rect">
            <a:avLst/>
          </a:prstGeom>
        </p:spPr>
        <p:txBody>
          <a:bodyPr/>
          <a:lstStyle/>
          <a:p>
            <a:endParaRPr/>
          </a:p>
        </p:txBody>
      </p:sp>
      <p:sp>
        <p:nvSpPr>
          <p:cNvPr id="272" name="Shape 272"/>
          <p:cNvSpPr>
            <a:spLocks noGrp="1"/>
          </p:cNvSpPr>
          <p:nvPr>
            <p:ph type="body" sz="quarter" idx="1"/>
          </p:nvPr>
        </p:nvSpPr>
        <p:spPr>
          <a:prstGeom prst="rect">
            <a:avLst/>
          </a:prstGeom>
        </p:spPr>
        <p:txBody>
          <a:bodyPr/>
          <a:lstStyle/>
          <a:p>
            <a:r>
              <a:rPr lang="en-US" dirty="0"/>
              <a:t>This XKCD comic does a nice job visually summarizing the value of automating feedback loops. It is a table that shows how much time you would save over a 5 year period if you automated a task (with the Y axis showing how long the task takes otherwise and the X axis showing how often you do the task). There are, for sure, some tasks that are unlikely to be worth automating – those that are very fast to do and that you do infrequently.</a:t>
            </a:r>
          </a:p>
          <a:p>
            <a:endParaRPr lang="en-US" dirty="0"/>
          </a:p>
          <a:p>
            <a:r>
              <a:rPr lang="en-US" dirty="0"/>
              <a:t>However, there are also some tasks that you clearly should automate: if there is something that takes you 30 minutes to do every day, you will save 5 weeks of time over a 5 year period if you could automate it.</a:t>
            </a:r>
          </a:p>
          <a:p>
            <a:endParaRPr lang="en-US" dirty="0"/>
          </a:p>
          <a:p>
            <a:r>
              <a:rPr lang="en-US" dirty="0"/>
              <a:t>Something that this table *doesn’t* take into account is that you might want to do that task MORE OFTEN than you do, but doing it manually just costs too much. For example: maybe running some test suite takes 30 minutes, and so you only do it once a week. If you COULD run it without taking you away from another task – perhaps you would run it more frequently?</a:t>
            </a:r>
          </a:p>
          <a:p>
            <a:endParaRPr lang="en-US" dirty="0"/>
          </a:p>
          <a:p>
            <a:r>
              <a:rPr lang="en-US" dirty="0"/>
              <a:t>&lt;</a:t>
            </a:r>
            <a:r>
              <a:rPr dirty="0"/>
              <a:t>Ask students for examples of tasks that they have decided to automate on different projects/life/</a:t>
            </a:r>
            <a:r>
              <a:rPr dirty="0" err="1"/>
              <a:t>etc</a:t>
            </a:r>
            <a:r>
              <a:rPr lang="en-US" dirty="0"/>
              <a:t>&gt;</a:t>
            </a:r>
            <a:endParaRPr dirty="0"/>
          </a:p>
          <a:p>
            <a:endParaRPr dirty="0"/>
          </a:p>
          <a:p>
            <a:r>
              <a:rPr lang="en-US" dirty="0"/>
              <a:t>&lt;</a:t>
            </a:r>
            <a:r>
              <a:rPr dirty="0"/>
              <a:t>Note that there are a lot of hidden man-hours into maintaining automation</a:t>
            </a:r>
            <a:r>
              <a:rPr lang="en-US" dirty="0"/>
              <a:t>, and the c</a:t>
            </a:r>
            <a:r>
              <a:rPr dirty="0"/>
              <a:t>ost of monitoring</a:t>
            </a:r>
            <a:r>
              <a:rPr lang="en-US" dirty="0"/>
              <a:t>&gt;</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would be hard to do reliably by hand, so we set it all up with scripts of various sorts</a:t>
            </a:r>
          </a:p>
          <a:p>
            <a:endParaRPr lang="en-US" dirty="0"/>
          </a:p>
          <a:p>
            <a:r>
              <a:rPr lang="en-US" dirty="0"/>
              <a:t>Tools like </a:t>
            </a:r>
            <a:r>
              <a:rPr lang="en-US" dirty="0" err="1"/>
              <a:t>github</a:t>
            </a:r>
            <a:r>
              <a:rPr lang="en-US" dirty="0"/>
              <a:t> or </a:t>
            </a:r>
            <a:r>
              <a:rPr lang="en-US" dirty="0" err="1"/>
              <a:t>travis</a:t>
            </a:r>
            <a:r>
              <a:rPr lang="en-US" dirty="0"/>
              <a:t> CI provide tools to write the necessary scripts and run them.</a:t>
            </a:r>
          </a:p>
        </p:txBody>
      </p:sp>
    </p:spTree>
    <p:extLst>
      <p:ext uri="{BB962C8B-B14F-4D97-AF65-F5344CB8AC3E}">
        <p14:creationId xmlns:p14="http://schemas.microsoft.com/office/powerpoint/2010/main" val="32791173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Shape 147"/>
          <p:cNvSpPr>
            <a:spLocks noGrp="1" noRot="1" noChangeAspect="1"/>
          </p:cNvSpPr>
          <p:nvPr>
            <p:ph type="sldImg"/>
          </p:nvPr>
        </p:nvSpPr>
        <p:spPr>
          <a:xfrm>
            <a:off x="381000" y="685800"/>
            <a:ext cx="6096000" cy="3429000"/>
          </a:xfrm>
          <a:prstGeom prst="rect">
            <a:avLst/>
          </a:prstGeom>
        </p:spPr>
        <p:txBody>
          <a:bodyPr/>
          <a:lstStyle/>
          <a:p>
            <a:endParaRPr/>
          </a:p>
        </p:txBody>
      </p:sp>
      <p:sp>
        <p:nvSpPr>
          <p:cNvPr id="148" name="Shape 148"/>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dirty="0"/>
              <a:t>Immediately/pre-commit: small project with a few commits a day and a test suite under 30 mins, probably integrate immediately and run full test suite. But: consider our social network app, where we might have 20 changes/hour and a 30 mins test suite, when do you choose to integrate things? Do we wait for last integrated change to pass before integrating next?</a:t>
            </a:r>
          </a:p>
          <a:p>
            <a:pPr defTabSz="457200">
              <a:lnSpc>
                <a:spcPct val="117999"/>
              </a:lnSpc>
              <a:defRPr sz="2200">
                <a:latin typeface="Helvetica Neue"/>
                <a:ea typeface="Helvetica Neue"/>
                <a:cs typeface="Helvetica Neue"/>
                <a:sym typeface="Helvetica Neue"/>
              </a:defRPr>
            </a:pPr>
            <a:r>
              <a:rPr dirty="0"/>
              <a:t>Which tests to run - again, easy on small. But: what if our big social network app: we probably should also run tests that could depend on this (like other components of our request pipeline). At the limit: maybe now our new newsfeed change will impact how the request caching feature works, and we should check that too. Do we check everything?</a:t>
            </a:r>
          </a:p>
          <a:p>
            <a:pPr defTabSz="457200">
              <a:lnSpc>
                <a:spcPct val="117999"/>
              </a:lnSpc>
              <a:defRPr sz="2200">
                <a:latin typeface="Helvetica Neue"/>
                <a:ea typeface="Helvetica Neue"/>
                <a:cs typeface="Helvetica Neue"/>
                <a:sym typeface="Helvetica Neue"/>
              </a:defRPr>
            </a:pPr>
            <a:r>
              <a:rPr dirty="0"/>
              <a:t>How do we compose system under test - do we use mocks for external services, or do we use production, or do we make a special environment for each integration test?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381000" y="685800"/>
            <a:ext cx="6096000" cy="3429000"/>
          </a:xfrm>
          <a:prstGeom prst="rect">
            <a:avLst/>
          </a:prstGeom>
        </p:spPr>
        <p:txBody>
          <a:bodyPr/>
          <a:lstStyle/>
          <a:p>
            <a:endParaRPr/>
          </a:p>
        </p:txBody>
      </p:sp>
      <p:sp>
        <p:nvSpPr>
          <p:cNvPr id="110" name="Shape 110"/>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dirty="0"/>
              <a:t>By “Test”, we don’t just mean running Jest tests. A CI workflow consists of a set of “jobs”, which are simply scripts, in this case, written in a mix of Bash and TypeScript.</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Here is a workflow that we use to test changes in the </a:t>
            </a:r>
            <a:r>
              <a:rPr dirty="0" err="1"/>
              <a:t>autograder</a:t>
            </a:r>
            <a:r>
              <a:rPr dirty="0"/>
              <a:t> </a:t>
            </a:r>
            <a:r>
              <a:rPr lang="en-US" dirty="0"/>
              <a:t>(our IP2 </a:t>
            </a:r>
            <a:r>
              <a:rPr lang="en-US" dirty="0" err="1"/>
              <a:t>autograder</a:t>
            </a:r>
            <a:r>
              <a:rPr lang="en-US" dirty="0"/>
              <a:t>, unfortunately the IP1 </a:t>
            </a:r>
            <a:r>
              <a:rPr lang="en-US" dirty="0" err="1"/>
              <a:t>autograder</a:t>
            </a:r>
            <a:r>
              <a:rPr lang="en-US" dirty="0"/>
              <a:t> was using a different </a:t>
            </a:r>
            <a:r>
              <a:rPr lang="en-US" dirty="0" err="1"/>
              <a:t>sytem</a:t>
            </a:r>
            <a:r>
              <a:rPr lang="en-US" dirty="0"/>
              <a:t>!) </a:t>
            </a:r>
            <a:r>
              <a:rPr dirty="0"/>
              <a:t>– the grader is automatically executed in a clean environment on various representative submissions</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On the left, we can see the workflow that is run every time that we push a commit to the repository that hosts the IP </a:t>
            </a:r>
            <a:r>
              <a:rPr dirty="0" err="1"/>
              <a:t>autograder</a:t>
            </a:r>
            <a:r>
              <a:rPr dirty="0"/>
              <a:t>.</a:t>
            </a:r>
          </a:p>
          <a:p>
            <a:pPr defTabSz="457200">
              <a:lnSpc>
                <a:spcPct val="117999"/>
              </a:lnSpc>
              <a:defRPr sz="2200">
                <a:latin typeface="Helvetica Neue"/>
                <a:ea typeface="Helvetica Neue"/>
                <a:cs typeface="Helvetica Neue"/>
                <a:sym typeface="Helvetica Neue"/>
              </a:defRPr>
            </a:pPr>
            <a:r>
              <a:rPr dirty="0"/>
              <a:t>This workflow is triggered on any pull request on the repo, or on any push to the branch “main” or a branch that is prefixed with “releases/”. </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There are two kinds of jobs: build, and test. Both run on our self-hosted </a:t>
            </a:r>
            <a:r>
              <a:rPr dirty="0" err="1"/>
              <a:t>github</a:t>
            </a:r>
            <a:r>
              <a:rPr dirty="0"/>
              <a:t> actions environment (runs-on), but there could be other values here to specify, say, an OS version to use.</a:t>
            </a:r>
          </a:p>
          <a:p>
            <a:pPr defTabSz="457200">
              <a:lnSpc>
                <a:spcPct val="117999"/>
              </a:lnSpc>
              <a:defRPr sz="2200">
                <a:latin typeface="Helvetica Neue"/>
                <a:ea typeface="Helvetica Neue"/>
                <a:cs typeface="Helvetica Neue"/>
                <a:sym typeface="Helvetica Neue"/>
              </a:defRPr>
            </a:pPr>
            <a:br>
              <a:rPr dirty="0"/>
            </a:br>
            <a:r>
              <a:rPr dirty="0"/>
              <a:t>The steps to build the project are to: 1. Check out the project, 2. setup </a:t>
            </a:r>
            <a:r>
              <a:rPr dirty="0" err="1"/>
              <a:t>nodeJS</a:t>
            </a:r>
            <a:r>
              <a:rPr dirty="0"/>
              <a:t> version 16, and 3. install it. If any of these steps fail, then the job fails, and we would see a red X in our build result.</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Then, there is a job “test”, which in this case we allow to start running immediately (no dependency on build). The test job is parametrized over an array called “submissions”, which defines various example test suites that we test the </a:t>
            </a:r>
            <a:r>
              <a:rPr dirty="0" err="1"/>
              <a:t>autograder</a:t>
            </a:r>
            <a:r>
              <a:rPr dirty="0"/>
              <a:t> on with every commit (in GitHub Actions terminology, this is called a ‘build matrix strategy’). The test step also checks out the code, and also sets up NodeJS, and then it runs the </a:t>
            </a:r>
            <a:r>
              <a:rPr dirty="0" err="1"/>
              <a:t>autograder</a:t>
            </a:r>
            <a:r>
              <a:rPr dirty="0"/>
              <a:t>. The </a:t>
            </a:r>
            <a:r>
              <a:rPr dirty="0" err="1"/>
              <a:t>autograder</a:t>
            </a:r>
            <a:r>
              <a:rPr dirty="0"/>
              <a:t> is implemented in TypeScript as a GitHub Action itself, so we invoke it by telling GitHub to use the action defined in this repository (./), passing the </a:t>
            </a:r>
            <a:r>
              <a:rPr dirty="0" err="1"/>
              <a:t>spectiic</a:t>
            </a:r>
            <a:r>
              <a:rPr dirty="0"/>
              <a:t> submission directory that should be used to execute the </a:t>
            </a:r>
            <a:r>
              <a:rPr dirty="0" err="1"/>
              <a:t>autograder</a:t>
            </a:r>
            <a:r>
              <a:rPr dirty="0"/>
              <a:t>.</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This workflow allows us to get very fast feedback on changes to the grading scripts – the grader is automatically executed in a clean environment on various representative submissions, and it can all happen in parallel.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Shape 101"/>
          <p:cNvSpPr>
            <a:spLocks noGrp="1" noRot="1" noChangeAspect="1"/>
          </p:cNvSpPr>
          <p:nvPr>
            <p:ph type="sldImg"/>
          </p:nvPr>
        </p:nvSpPr>
        <p:spPr>
          <a:xfrm>
            <a:off x="381000" y="685800"/>
            <a:ext cx="6096000" cy="3429000"/>
          </a:xfrm>
          <a:prstGeom prst="rect">
            <a:avLst/>
          </a:prstGeom>
        </p:spPr>
        <p:txBody>
          <a:bodyPr/>
          <a:lstStyle/>
          <a:p>
            <a:endParaRPr/>
          </a:p>
        </p:txBody>
      </p:sp>
      <p:sp>
        <p:nvSpPr>
          <p:cNvPr id="102" name="Shape 102"/>
          <p:cNvSpPr>
            <a:spLocks noGrp="1"/>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r>
              <a:rPr dirty="0"/>
              <a:t>Here’s another view of that same project’s CI pipeline: here we can see the history of each build. From this view, any developer can answer the simple question: “when did a test break? What fixed it?”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hape 159"/>
          <p:cNvSpPr>
            <a:spLocks noGrp="1" noRot="1" noChangeAspect="1"/>
          </p:cNvSpPr>
          <p:nvPr>
            <p:ph type="sldImg"/>
          </p:nvPr>
        </p:nvSpPr>
        <p:spPr>
          <a:xfrm>
            <a:off x="381000" y="685800"/>
            <a:ext cx="6096000" cy="3429000"/>
          </a:xfrm>
          <a:prstGeom prst="rect">
            <a:avLst/>
          </a:prstGeom>
        </p:spPr>
        <p:txBody>
          <a:bodyPr/>
          <a:lstStyle/>
          <a:p>
            <a:endParaRPr/>
          </a:p>
        </p:txBody>
      </p:sp>
      <p:sp>
        <p:nvSpPr>
          <p:cNvPr id="160" name="Shape 160"/>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dirty="0"/>
              <a:t>These screenshots show the graphical summary of two CI pipelines set up for </a:t>
            </a:r>
            <a:r>
              <a:rPr lang="en-US" dirty="0"/>
              <a:t>a software testing research tool</a:t>
            </a:r>
            <a:r>
              <a:rPr dirty="0"/>
              <a:t>. </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The top one shows a workflow that can run on every commit, providing useful feedback on performance and correctness in about 15 minutes: running a 10 minute performance test on 5 benchmarks, repeating each one 5 times (25 concurrent jobs needed)</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The bottom one shows a workflow that runs only upon request, which performs a much more thorough evaluation: 20 repetitions of 5 benchmarks, with each running for 24 hours.</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In both cases, there are 4 jobs defined: 1. build the matrix (run a script that will determine which benchmarks to run), 2. (in parallel) run the </a:t>
            </a:r>
            <a:r>
              <a:rPr dirty="0" err="1"/>
              <a:t>fuzzer</a:t>
            </a:r>
            <a:r>
              <a:rPr dirty="0"/>
              <a:t> on those benchmarks, 3. collect all of those results and reproduce them for later analysis, and 4. render a report into markdown and HTML that summarizes the results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Shape 167"/>
          <p:cNvSpPr>
            <a:spLocks noGrp="1" noRot="1" noChangeAspect="1"/>
          </p:cNvSpPr>
          <p:nvPr>
            <p:ph type="sldImg"/>
          </p:nvPr>
        </p:nvSpPr>
        <p:spPr>
          <a:xfrm>
            <a:off x="381000" y="685800"/>
            <a:ext cx="6096000" cy="3429000"/>
          </a:xfrm>
          <a:prstGeom prst="rect">
            <a:avLst/>
          </a:prstGeom>
        </p:spPr>
        <p:txBody>
          <a:bodyPr/>
          <a:lstStyle/>
          <a:p>
            <a:endParaRPr/>
          </a:p>
        </p:txBody>
      </p:sp>
      <p:sp>
        <p:nvSpPr>
          <p:cNvPr id="168" name="Shape 168"/>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dirty="0"/>
              <a:t>Automating this kind of performance testing lets us get feedback much faster than if we had to do it manually. It also allows us to have a centralized repository of those results, so that we can track performance over time.</a:t>
            </a:r>
          </a:p>
          <a:p>
            <a:pPr defTabSz="457200">
              <a:lnSpc>
                <a:spcPct val="117999"/>
              </a:lnSpc>
              <a:defRPr sz="2200">
                <a:latin typeface="Helvetica Neue"/>
                <a:ea typeface="Helvetica Neue"/>
                <a:cs typeface="Helvetica Neue"/>
                <a:sym typeface="Helvetica Neue"/>
              </a:defRPr>
            </a:pPr>
            <a:r>
              <a:rPr dirty="0"/>
              <a:t>Here is an example of one of the graphs that get output from the report. </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“branch probes over time” is one of the key performance indicators that </a:t>
            </a:r>
            <a:r>
              <a:rPr dirty="0" err="1"/>
              <a:t>fuzzers</a:t>
            </a:r>
            <a:r>
              <a:rPr dirty="0"/>
              <a:t> like this one are evaluated on. Since all of the data is centrally stored, it is easy to automate reports like this that compare the performance on the current commit to, say, another branch. This graph shows in red the current commit, and in blue, the main development branch.</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&lt;read slide, some notes below:</a:t>
            </a:r>
          </a:p>
          <a:p>
            <a:pPr marL="342900" indent="-342900">
              <a:buFontTx/>
              <a:buChar char="-"/>
            </a:pPr>
            <a:r>
              <a:rPr lang="en-US" dirty="0"/>
              <a:t>When builds are persistently broken (failing on each change), as in the screenshot on the bottom right, developers start to ignore the outcomes. </a:t>
            </a:r>
          </a:p>
          <a:p>
            <a:pPr marL="342900" indent="-342900">
              <a:buFontTx/>
              <a:buChar char="-"/>
            </a:pPr>
            <a:r>
              <a:rPr lang="en-US" dirty="0"/>
              <a:t>Run on every change for the reason we just saw – reduces debugging effort</a:t>
            </a:r>
          </a:p>
          <a:p>
            <a:pPr marL="342900" indent="-342900">
              <a:buFontTx/>
              <a:buChar char="-"/>
            </a:pPr>
            <a:r>
              <a:rPr lang="en-US" dirty="0"/>
              <a:t>Still do pre-commit testing locally (before CI). Think about the difference between running `</a:t>
            </a:r>
            <a:r>
              <a:rPr lang="en-US" dirty="0" err="1"/>
              <a:t>npm</a:t>
            </a:r>
            <a:r>
              <a:rPr lang="en-US" dirty="0"/>
              <a:t> test` for IP2, vs submitting to </a:t>
            </a:r>
            <a:r>
              <a:rPr lang="en-US" dirty="0" err="1"/>
              <a:t>autograder</a:t>
            </a:r>
            <a:r>
              <a:rPr lang="en-US" dirty="0"/>
              <a:t>. Why would you do tests locally? -&gt; even faster feedback</a:t>
            </a:r>
          </a:p>
          <a:p>
            <a:r>
              <a:rPr lang="en-US" dirty="0"/>
              <a:t>- Repeatable is important because you want to be able to reproduce same result again and again when debugging. The alternative is maybe called “flaky” and means that your CI pipeline fails due to reasons besides introducing a defect in the code, more on next slide</a:t>
            </a:r>
          </a:p>
          <a:p>
            <a:r>
              <a:rPr lang="en-US" dirty="0"/>
              <a:t>&gt;</a:t>
            </a:r>
          </a:p>
        </p:txBody>
      </p:sp>
    </p:spTree>
    <p:extLst>
      <p:ext uri="{BB962C8B-B14F-4D97-AF65-F5344CB8AC3E}">
        <p14:creationId xmlns:p14="http://schemas.microsoft.com/office/powerpoint/2010/main" val="38966419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&lt;read slide. Consider the difference between integrating 100 commits and finding a bug vs integrating 2 commits and finding a bug. It will be much easier to figure out what introduced the bug when you only have those 2 commits!&gt;</a:t>
            </a:r>
          </a:p>
        </p:txBody>
      </p:sp>
    </p:spTree>
    <p:extLst>
      <p:ext uri="{BB962C8B-B14F-4D97-AF65-F5344CB8AC3E}">
        <p14:creationId xmlns:p14="http://schemas.microsoft.com/office/powerpoint/2010/main" val="288260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To talk about continuous integration and continuous delivery, it is helpful to recall the motivation for the agile software development movement, and what they were trying to achieve (read slide)</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Really the key part is that Agile offers the following promise: what if we could build software in such a way that we could embrace both defects and change. If you build a process that can have an “agile” response to shifting requirements, you are also probably building one that can tolerate defects much better. </a:t>
            </a:r>
          </a:p>
          <a:p>
            <a:pPr rtl="0" fontAlgn="base"/>
            <a:endParaRPr lang="en-US"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Compare to waterfall philosophy on risk:</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Waterfall says: "The project is too large and complex, and it will take months (or years!) to plan, so once we come up with the plan, that plan can not change"</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agile says “The project is too large and complex, it is unlikely that we will know exactly what we need right now, and to some extent, we are inventing something new. We think that as we make it, we will figure it out as we go”</a:t>
            </a:r>
          </a:p>
          <a:p>
            <a:pPr rtl="0" fontAlgn="base"/>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7937F07-1250-4CCE-B198-1B2887014F41}" type="slidenum">
              <a:rPr lang="en-US" smtClean="0"/>
              <a:t>3</a:t>
            </a:fld>
            <a:endParaRPr lang="en-US"/>
          </a:p>
        </p:txBody>
      </p:sp>
    </p:spTree>
    <p:extLst>
      <p:ext uri="{BB962C8B-B14F-4D97-AF65-F5344CB8AC3E}">
        <p14:creationId xmlns:p14="http://schemas.microsoft.com/office/powerpoint/2010/main" val="17732838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&lt;read slide&gt;</a:t>
            </a:r>
          </a:p>
          <a:p>
            <a:r>
              <a:rPr lang="en-US" dirty="0"/>
              <a:t>The figure shows an experiment where the authors studied 30 open source projects’ CI workflows, running them 300 times each in 11 different resource configurations offered by popular cloud providers like AWS. The figure shows that some configurations that were cheaper to run (green bar) often were NOT the most reliable </a:t>
            </a:r>
            <a:r>
              <a:rPr lang="en-US" dirty="0" err="1"/>
              <a:t>conifgurations</a:t>
            </a:r>
            <a:r>
              <a:rPr lang="en-US" dirty="0"/>
              <a:t> – those cheaper configurations resulted in more flaky test failures.</a:t>
            </a:r>
          </a:p>
        </p:txBody>
      </p:sp>
    </p:spTree>
    <p:extLst>
      <p:ext uri="{BB962C8B-B14F-4D97-AF65-F5344CB8AC3E}">
        <p14:creationId xmlns:p14="http://schemas.microsoft.com/office/powerpoint/2010/main" val="9326206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There are four main challenges (and solutions) to repeatable CI builds. &lt;read slide&gt;</a:t>
            </a:r>
          </a:p>
          <a:p>
            <a:r>
              <a:rPr lang="en-US" dirty="0"/>
              <a:t>We’ll talk briefly about build systems, dependency managers and infrastructure as code. You’ll remember containers from our last lecture, on cloud deployment technologies.</a:t>
            </a:r>
          </a:p>
        </p:txBody>
      </p:sp>
    </p:spTree>
    <p:extLst>
      <p:ext uri="{BB962C8B-B14F-4D97-AF65-F5344CB8AC3E}">
        <p14:creationId xmlns:p14="http://schemas.microsoft.com/office/powerpoint/2010/main" val="8142315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&lt;read slide&gt;</a:t>
            </a:r>
          </a:p>
          <a:p>
            <a:endParaRPr lang="en-US" dirty="0"/>
          </a:p>
          <a:p>
            <a:r>
              <a:rPr lang="en-US" dirty="0"/>
              <a:t>In most modern languages, the build system itself also serves as the dependency manager (e.g. Maven). Other tools focus more on providing dependency management (e.g. </a:t>
            </a:r>
            <a:r>
              <a:rPr lang="en-US" dirty="0" err="1"/>
              <a:t>npm</a:t>
            </a:r>
            <a:r>
              <a:rPr lang="en-US" dirty="0"/>
              <a:t>), and do not directly support the same kind of modular workflows as more powerful build systems (e.g. “grunt” is a build tool for NodeJS)</a:t>
            </a:r>
          </a:p>
        </p:txBody>
      </p:sp>
    </p:spTree>
    <p:extLst>
      <p:ext uri="{BB962C8B-B14F-4D97-AF65-F5344CB8AC3E}">
        <p14:creationId xmlns:p14="http://schemas.microsoft.com/office/powerpoint/2010/main" val="41504988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&lt;read slide. There are dragons in “transitive dependencies” but that is the subject for another lecture that we would probably need to call “dependency hell”&gt;</a:t>
            </a:r>
          </a:p>
        </p:txBody>
      </p:sp>
    </p:spTree>
    <p:extLst>
      <p:ext uri="{BB962C8B-B14F-4D97-AF65-F5344CB8AC3E}">
        <p14:creationId xmlns:p14="http://schemas.microsoft.com/office/powerpoint/2010/main" val="36219509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Shape 364"/>
          <p:cNvSpPr>
            <a:spLocks noGrp="1" noRot="1" noChangeAspect="1"/>
          </p:cNvSpPr>
          <p:nvPr>
            <p:ph type="sldImg"/>
          </p:nvPr>
        </p:nvSpPr>
        <p:spPr>
          <a:xfrm>
            <a:off x="381000" y="685800"/>
            <a:ext cx="6096000" cy="3429000"/>
          </a:xfrm>
          <a:prstGeom prst="rect">
            <a:avLst/>
          </a:prstGeom>
        </p:spPr>
        <p:txBody>
          <a:bodyPr/>
          <a:lstStyle/>
          <a:p>
            <a:endParaRPr/>
          </a:p>
        </p:txBody>
      </p:sp>
      <p:sp>
        <p:nvSpPr>
          <p:cNvPr id="365" name="Shape 365"/>
          <p:cNvSpPr>
            <a:spLocks noGrp="1"/>
          </p:cNvSpPr>
          <p:nvPr>
            <p:ph type="body" sz="quarter" idx="1"/>
          </p:nvPr>
        </p:nvSpPr>
        <p:spPr>
          <a:prstGeom prst="rect">
            <a:avLst/>
          </a:prstGeom>
        </p:spPr>
        <p:txBody>
          <a:bodyPr/>
          <a:lstStyle/>
          <a:p>
            <a:r>
              <a:rPr lang="en-US" dirty="0"/>
              <a:t>Semantic versioning is a generally-agreed-upon mechanism for creating and maintaining version numbers. The reason for this standard is to make it easier for library maintainers (publishing new code) to tell their consumers when breaking changes are expected.</a:t>
            </a:r>
          </a:p>
          <a:p>
            <a:endParaRPr lang="en-US" dirty="0"/>
          </a:p>
          <a:p>
            <a:r>
              <a:rPr lang="en-US" dirty="0"/>
              <a:t>The summary of semantic versioning is shown in the screenshot to the right. With semantic versioning (“</a:t>
            </a:r>
            <a:r>
              <a:rPr lang="en-US" dirty="0" err="1"/>
              <a:t>semver</a:t>
            </a:r>
            <a:r>
              <a:rPr lang="en-US" dirty="0"/>
              <a:t>”), you specify a version number as MAJOR.MINOR.PATCH. Incrementing the major number indicates that you are definitely making incompatible API changes. Incrementing the minor version indicates that there is new functionality from the prior version, but should be backwards-compatible. Incrementing the patch version indicates that you are making a backwards-compatible bug fix</a:t>
            </a:r>
          </a:p>
          <a:p>
            <a:endParaRPr lang="en-US" dirty="0"/>
          </a:p>
          <a:p>
            <a:r>
              <a:rPr lang="en-US" dirty="0"/>
              <a:t>Consumers of dependencies (e.g. your project that uses NPM to install dependencies) can specify constraints on dependency versions to, for example, allow for the dependency manager to automatically upgrade to a new patch version, new minor version, new major version, or to require a specific version.</a:t>
            </a:r>
          </a:p>
          <a:p>
            <a:endParaRPr lang="en-US" dirty="0"/>
          </a:p>
          <a:p>
            <a:r>
              <a:rPr lang="en-US" dirty="0"/>
              <a:t>The stacked bar charts on the left show the distribution of all dependencies of all packages in the NPM dependency ecosystem by-year. While at first, the typical approach was to allow changes to major versions to be applied automatically (purple, greater-or-equal constraint), over time this quickly shifted to allowing for bug (”patch”) and minor version increments. Of course, this only works if developers RELEASING packages follow these rules, and don’t introduce breaking changes in minor or patch updates!</a:t>
            </a: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As with many other software infrastructure components, you could configure, deploy and maintain your own CI infrastructure (that runs your CI workflow), or use a vendor’s CI service, provided in a “software-as-a-service” model.</a:t>
            </a:r>
          </a:p>
          <a:p>
            <a:endParaRPr lang="en-US" dirty="0"/>
          </a:p>
          <a:p>
            <a:r>
              <a:rPr lang="en-US" dirty="0"/>
              <a:t>An example of the oldest/most commonly used self-hosted open-source CI solution is “Jenkins”. There are also vendors who will run this as a service for you, if you would want that.</a:t>
            </a:r>
          </a:p>
          <a:p>
            <a:endParaRPr lang="en-US" dirty="0"/>
          </a:p>
          <a:p>
            <a:r>
              <a:rPr lang="en-US" dirty="0"/>
              <a:t>In the past decade, there has also been a rise in the popularity of SaaS-style CI services, like GitHub Actions ,Circle CI, Travis, and others. These services typically bill per-minute that builds run for. GitHub Actions supports a hybrid model, where GitHub hosts the whole system for triggering CI runs and collecting their output, and you bring your own “runner” that runs CI jobs. This approach lets you use your own specialized infrastructure (e.g. GPUs that you bought for some ML project), and if you do so, you can avoid paying the per-minute fee to use the vendor’s infrastructure.</a:t>
            </a:r>
          </a:p>
        </p:txBody>
      </p:sp>
    </p:spTree>
    <p:extLst>
      <p:ext uri="{BB962C8B-B14F-4D97-AF65-F5344CB8AC3E}">
        <p14:creationId xmlns:p14="http://schemas.microsoft.com/office/powerpoint/2010/main" val="7597541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Shape 266"/>
          <p:cNvSpPr>
            <a:spLocks noGrp="1" noRot="1" noChangeAspect="1"/>
          </p:cNvSpPr>
          <p:nvPr>
            <p:ph type="sldImg"/>
          </p:nvPr>
        </p:nvSpPr>
        <p:spPr>
          <a:xfrm>
            <a:off x="381000" y="685800"/>
            <a:ext cx="6096000" cy="3429000"/>
          </a:xfrm>
          <a:prstGeom prst="rect">
            <a:avLst/>
          </a:prstGeom>
        </p:spPr>
        <p:txBody>
          <a:bodyPr/>
          <a:lstStyle/>
          <a:p>
            <a:endParaRPr/>
          </a:p>
        </p:txBody>
      </p:sp>
      <p:sp>
        <p:nvSpPr>
          <p:cNvPr id="267" name="Shape 267"/>
          <p:cNvSpPr>
            <a:spLocks noGrp="1"/>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r>
              <a:t>Thanks to the automated software integration pipeline that we’ve built, we can now work on closing the last feedback loop: by delivering our updates frequently, we can observe the impact of each update in relative isolation. We can be agile - releasing frequently, in small batches of updates. Thanks to automation from our CI + infrastructure system, we should be able to release with relatively low human overhead. We can maintain performance indicators like crashes, or latency and work on improving them. We can roll-out these changes to just a few users before shipping to everyone, and use this data to help determine if we should do that roll-out or not. We can even use this approach to evaluate whether newly designed features are used by users as our product designers intended - for instance, if we are implementing improvements to the usability of a commenting system, we might measure whether there are more comments made using the new feature or not. There are a few tricks that we can use to make this all work (and not make our software worse).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FA81D-F9EF-7C23-765A-A47C9E33C37B}"/>
            </a:ext>
          </a:extLst>
        </p:cNvPr>
        <p:cNvGrpSpPr/>
        <p:nvPr/>
      </p:nvGrpSpPr>
      <p:grpSpPr>
        <a:xfrm>
          <a:off x="0" y="0"/>
          <a:ext cx="0" cy="0"/>
          <a:chOff x="0" y="0"/>
          <a:chExt cx="0" cy="0"/>
        </a:xfrm>
      </p:grpSpPr>
      <p:sp>
        <p:nvSpPr>
          <p:cNvPr id="67" name="Shape 67">
            <a:extLst>
              <a:ext uri="{FF2B5EF4-FFF2-40B4-BE49-F238E27FC236}">
                <a16:creationId xmlns:a16="http://schemas.microsoft.com/office/drawing/2014/main" id="{87C32D38-9BA6-9133-9122-F3783CB68874}"/>
              </a:ext>
            </a:extLst>
          </p:cNvPr>
          <p:cNvSpPr>
            <a:spLocks noGrp="1" noRot="1" noChangeAspect="1"/>
          </p:cNvSpPr>
          <p:nvPr>
            <p:ph type="sldImg"/>
          </p:nvPr>
        </p:nvSpPr>
        <p:spPr>
          <a:xfrm>
            <a:off x="381000" y="685800"/>
            <a:ext cx="6096000" cy="3429000"/>
          </a:xfrm>
          <a:prstGeom prst="rect">
            <a:avLst/>
          </a:prstGeom>
        </p:spPr>
        <p:txBody>
          <a:bodyPr/>
          <a:lstStyle/>
          <a:p>
            <a:endParaRPr/>
          </a:p>
        </p:txBody>
      </p:sp>
      <p:sp>
        <p:nvSpPr>
          <p:cNvPr id="68" name="Shape 68">
            <a:extLst>
              <a:ext uri="{FF2B5EF4-FFF2-40B4-BE49-F238E27FC236}">
                <a16:creationId xmlns:a16="http://schemas.microsoft.com/office/drawing/2014/main" id="{272A971F-F8D4-B853-B84B-0C304A024C69}"/>
              </a:ext>
            </a:extLst>
          </p:cNvPr>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b="1" dirty="0"/>
              <a:t>So, the core to continuous integration is to centrally and automatically execute these development processes, regularly.</a:t>
            </a:r>
          </a:p>
          <a:p>
            <a:pPr defTabSz="457200">
              <a:lnSpc>
                <a:spcPct val="117999"/>
              </a:lnSpc>
              <a:defRPr sz="2200">
                <a:latin typeface="Helvetica Neue"/>
                <a:ea typeface="Helvetica Neue"/>
                <a:cs typeface="Helvetica Neue"/>
                <a:sym typeface="Helvetica Neue"/>
              </a:defRPr>
            </a:pPr>
            <a:r>
              <a:rPr dirty="0"/>
              <a:t>With CI, we continuously assemble and test changes to our codebase. By performing these integrations quickly and frequently, we can get faster feedback, and hence, “shift left” - allowing bugs to be detected sooner. There’s an enormous difference in how long it takes to debug something if you detect the bug immediately after writing the code versus even, say, the next day - let alone after several weeks.</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CI processes are software pipelines. “</a:t>
            </a:r>
            <a:r>
              <a:rPr lang="en-US" dirty="0"/>
              <a:t>P</a:t>
            </a:r>
            <a:r>
              <a:rPr dirty="0"/>
              <a:t>ipeline” systems are good for building systems that have a specific order of operations, with dependencies between some steps. CI workflows follow this pattern: some steps depend on others (can’t test until you build), but many steps might be possible in parallel (run many different kinds of tests concurrently)</a:t>
            </a:r>
            <a:endParaRPr lang="en-US" dirty="0"/>
          </a:p>
          <a:p>
            <a:pPr defTabSz="457200">
              <a:lnSpc>
                <a:spcPct val="117999"/>
              </a:lnSpc>
              <a:defRPr sz="2200">
                <a:latin typeface="Helvetica Neue"/>
                <a:ea typeface="Helvetica Neue"/>
                <a:cs typeface="Helvetica Neue"/>
                <a:sym typeface="Helvetica Neue"/>
              </a:defRPr>
            </a:pPr>
            <a:endParaRPr lang="en-US" dirty="0"/>
          </a:p>
          <a:p>
            <a:pPr defTabSz="457200">
              <a:lnSpc>
                <a:spcPct val="117999"/>
              </a:lnSpc>
              <a:defRPr sz="2200">
                <a:latin typeface="Helvetica Neue"/>
                <a:ea typeface="Helvetica Neue"/>
                <a:cs typeface="Helvetica Neue"/>
                <a:sym typeface="Helvetica Neue"/>
              </a:defRPr>
            </a:pPr>
            <a:r>
              <a:rPr lang="en-US" dirty="0"/>
              <a:t>Consider our “social network application”, where we are changing code that builds a newsfeed, and other developers are changing other parts of the code? What concrete steps do you think that we should include in the build/test CI? Keep in mind that these might be things that you would otherwise do manually, but now have decided to automate.</a:t>
            </a:r>
          </a:p>
          <a:p>
            <a:pPr defTabSz="457200">
              <a:lnSpc>
                <a:spcPct val="117999"/>
              </a:lnSpc>
              <a:defRPr sz="2200">
                <a:latin typeface="Helvetica Neue"/>
                <a:ea typeface="Helvetica Neue"/>
                <a:cs typeface="Helvetica Neue"/>
                <a:sym typeface="Helvetica Neue"/>
              </a:defRPr>
            </a:pPr>
            <a:r>
              <a:rPr lang="en-US" dirty="0"/>
              <a:t>&lt;Examples, in case they don’t come up: Run unit tests, run integration tests, run international localization tests, validate that it still works with some infrastructure deployment, do regression testing, accessibility testing, check/gate on various quality metrics like coverage, security audit, code review&gt;</a:t>
            </a:r>
          </a:p>
        </p:txBody>
      </p:sp>
    </p:spTree>
    <p:extLst>
      <p:ext uri="{BB962C8B-B14F-4D97-AF65-F5344CB8AC3E}">
        <p14:creationId xmlns:p14="http://schemas.microsoft.com/office/powerpoint/2010/main" val="13445459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 name="Shape 365"/>
          <p:cNvSpPr>
            <a:spLocks noGrp="1" noRot="1" noChangeAspect="1"/>
          </p:cNvSpPr>
          <p:nvPr>
            <p:ph type="sldImg"/>
          </p:nvPr>
        </p:nvSpPr>
        <p:spPr>
          <a:xfrm>
            <a:off x="381000" y="685800"/>
            <a:ext cx="6096000" cy="3429000"/>
          </a:xfrm>
          <a:prstGeom prst="rect">
            <a:avLst/>
          </a:prstGeom>
        </p:spPr>
        <p:txBody>
          <a:bodyPr/>
          <a:lstStyle/>
          <a:p>
            <a:endParaRPr/>
          </a:p>
        </p:txBody>
      </p:sp>
      <p:sp>
        <p:nvSpPr>
          <p:cNvPr id="366" name="Shape 366"/>
          <p:cNvSpPr>
            <a:spLocks noGrp="1"/>
          </p:cNvSpPr>
          <p:nvPr>
            <p:ph type="body" sz="quarter" idx="1"/>
          </p:nvPr>
        </p:nvSpPr>
        <p:spPr>
          <a:prstGeom prst="rect">
            <a:avLst/>
          </a:prstGeom>
        </p:spPr>
        <p:txBody>
          <a:bodyPr/>
          <a:lstStyle/>
          <a:p>
            <a:r>
              <a:t>(read slide). Important bit is that there is latency to get to production – start dogfooding right away, but not release to public</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Shape 311"/>
          <p:cNvSpPr>
            <a:spLocks noGrp="1" noRot="1" noChangeAspect="1"/>
          </p:cNvSpPr>
          <p:nvPr>
            <p:ph type="sldImg"/>
          </p:nvPr>
        </p:nvSpPr>
        <p:spPr>
          <a:xfrm>
            <a:off x="381000" y="685800"/>
            <a:ext cx="6096000" cy="3429000"/>
          </a:xfrm>
          <a:prstGeom prst="rect">
            <a:avLst/>
          </a:prstGeom>
        </p:spPr>
        <p:txBody>
          <a:bodyPr/>
          <a:lstStyle/>
          <a:p>
            <a:endParaRPr/>
          </a:p>
        </p:txBody>
      </p:sp>
      <p:sp>
        <p:nvSpPr>
          <p:cNvPr id="312" name="Shape 312"/>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lang="en-US" dirty="0"/>
              <a:t>Once a project is configured with </a:t>
            </a:r>
            <a:r>
              <a:rPr lang="en-US" dirty="0" err="1"/>
              <a:t>IaC</a:t>
            </a:r>
            <a:r>
              <a:rPr lang="en-US" dirty="0"/>
              <a:t>, it is relatively easy to have *multiple* operating clusters running an application.</a:t>
            </a:r>
          </a:p>
          <a:p>
            <a:pPr defTabSz="457200">
              <a:lnSpc>
                <a:spcPct val="117999"/>
              </a:lnSpc>
              <a:defRPr sz="2200">
                <a:latin typeface="Helvetica Neue"/>
                <a:ea typeface="Helvetica Neue"/>
                <a:cs typeface="Helvetica Neue"/>
                <a:sym typeface="Helvetica Neue"/>
              </a:defRPr>
            </a:pPr>
            <a:endParaRPr lang="en-US" dirty="0"/>
          </a:p>
          <a:p>
            <a:pPr defTabSz="457200">
              <a:lnSpc>
                <a:spcPct val="117999"/>
              </a:lnSpc>
              <a:defRPr sz="2200">
                <a:latin typeface="Helvetica Neue"/>
                <a:ea typeface="Helvetica Neue"/>
                <a:cs typeface="Helvetica Neue"/>
                <a:sym typeface="Helvetica Neue"/>
              </a:defRPr>
            </a:pPr>
            <a:r>
              <a:rPr lang="en-US" dirty="0"/>
              <a:t>This is a crucial step for enabling continuous delivery, where it is necessary to have some non-production deployments for, e.g. internal users/dogfooding.</a:t>
            </a:r>
          </a:p>
          <a:p>
            <a:pPr defTabSz="457200">
              <a:lnSpc>
                <a:spcPct val="117999"/>
              </a:lnSpc>
              <a:defRPr sz="2200">
                <a:latin typeface="Helvetica Neue"/>
                <a:ea typeface="Helvetica Neue"/>
                <a:cs typeface="Helvetica Neue"/>
                <a:sym typeface="Helvetica Neue"/>
              </a:defRPr>
            </a:pPr>
            <a:endParaRPr lang="en-US" dirty="0"/>
          </a:p>
          <a:p>
            <a:pPr defTabSz="457200">
              <a:lnSpc>
                <a:spcPct val="117999"/>
              </a:lnSpc>
              <a:defRPr sz="2200">
                <a:latin typeface="Helvetica Neue"/>
                <a:ea typeface="Helvetica Neue"/>
                <a:cs typeface="Helvetica Neue"/>
                <a:sym typeface="Helvetica Neue"/>
              </a:defRPr>
            </a:pPr>
            <a:r>
              <a:rPr dirty="0"/>
              <a:t>These different deployment environments create a “deployment pipeline”, where code changes get “promoted” from one level of deployment to the next. </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At each deployment step, there are extensive Q/A processes that help ensure confidence that the software is ready to ship. </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Most continuous delivery pipelines involve at least these three phases, but in practice, there may be many staging environments, and several versions of the software deployed in production concurrently.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Shape 48"/>
          <p:cNvSpPr>
            <a:spLocks noGrp="1" noRot="1" noChangeAspect="1"/>
          </p:cNvSpPr>
          <p:nvPr>
            <p:ph type="sldImg"/>
          </p:nvPr>
        </p:nvSpPr>
        <p:spPr>
          <a:xfrm>
            <a:off x="381000" y="685800"/>
            <a:ext cx="6096000" cy="3429000"/>
          </a:xfrm>
          <a:prstGeom prst="rect">
            <a:avLst/>
          </a:prstGeom>
        </p:spPr>
        <p:txBody>
          <a:bodyPr/>
          <a:lstStyle/>
          <a:p>
            <a:endParaRPr/>
          </a:p>
        </p:txBody>
      </p:sp>
      <p:sp>
        <p:nvSpPr>
          <p:cNvPr id="49" name="Shape 49"/>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lang="en-US" dirty="0"/>
              <a:t>What are the tools and processes that we can use to detect and mitigate these bugs that are found later?</a:t>
            </a:r>
          </a:p>
          <a:p>
            <a:pPr defTabSz="457200">
              <a:lnSpc>
                <a:spcPct val="117999"/>
              </a:lnSpc>
              <a:defRPr sz="2200">
                <a:latin typeface="Helvetica Neue"/>
                <a:ea typeface="Helvetica Neue"/>
                <a:cs typeface="Helvetica Neue"/>
                <a:sym typeface="Helvetica Neue"/>
              </a:defRPr>
            </a:pPr>
            <a:r>
              <a:rPr dirty="0"/>
              <a:t>So far, we have talked about different approaches for finding bugs faster during development: ensuring that our requirements are correct, doing TDD, unit testing, starting to write integration and end to end tests… but there is also a long road from writing some code to our product being a success.</a:t>
            </a:r>
          </a:p>
          <a:p>
            <a:pPr defTabSz="457200">
              <a:lnSpc>
                <a:spcPct val="117999"/>
              </a:lnSpc>
              <a:defRPr sz="2200">
                <a:latin typeface="Helvetica Neue"/>
                <a:ea typeface="Helvetica Neue"/>
                <a:cs typeface="Helvetica Neue"/>
                <a:sym typeface="Helvetica Neue"/>
              </a:defRPr>
            </a:pPr>
            <a:r>
              <a:rPr dirty="0"/>
              <a:t>So far, we have stressed approaches that aim to make it easier to find bugs faster (click to show build over left side of curve). The intuition behind this is that the sooner we find something wrong (and fix it), the less wasted effort we will spend building other things that are also wrong.</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Why expensive as move to the right?</a:t>
            </a:r>
          </a:p>
          <a:p>
            <a:pPr marL="279400" indent="-279400" defTabSz="457200">
              <a:lnSpc>
                <a:spcPct val="117999"/>
              </a:lnSpc>
              <a:buSzPct val="123000"/>
              <a:buChar char="*"/>
              <a:defRPr sz="2200">
                <a:latin typeface="Helvetica Neue"/>
                <a:ea typeface="Helvetica Neue"/>
                <a:cs typeface="Helvetica Neue"/>
                <a:sym typeface="Helvetica Neue"/>
              </a:defRPr>
            </a:pPr>
            <a:r>
              <a:rPr dirty="0"/>
              <a:t>Need to be triaged by someone who doesn’t know (or doesn’t remember)</a:t>
            </a:r>
          </a:p>
          <a:p>
            <a:pPr marL="279400" indent="-279400" defTabSz="457200">
              <a:lnSpc>
                <a:spcPct val="117999"/>
              </a:lnSpc>
              <a:buSzPct val="123000"/>
              <a:buChar char="*"/>
              <a:defRPr sz="2200">
                <a:latin typeface="Helvetica Neue"/>
                <a:ea typeface="Helvetica Neue"/>
                <a:cs typeface="Helvetica Neue"/>
                <a:sym typeface="Helvetica Neue"/>
              </a:defRPr>
            </a:pPr>
            <a:r>
              <a:rPr dirty="0"/>
              <a:t>Might now need more work, since code has changed around the bug</a:t>
            </a:r>
          </a:p>
          <a:p>
            <a:pPr marL="279400" indent="-279400" defTabSz="457200">
              <a:lnSpc>
                <a:spcPct val="117999"/>
              </a:lnSpc>
              <a:buSzPct val="123000"/>
              <a:buChar char="*"/>
              <a:defRPr sz="2200">
                <a:latin typeface="Helvetica Neue"/>
                <a:ea typeface="Helvetica Neue"/>
                <a:cs typeface="Helvetica Neue"/>
                <a:sym typeface="Helvetica Neue"/>
              </a:defRPr>
            </a:pPr>
            <a:r>
              <a:rPr dirty="0"/>
              <a:t>Has a greater impact - who wants to read about their bug on the front page of the newspaper?</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This lesson: continuous integration and development. What kind of feedback loop can we put to find more bugs faster before deploying to production.</a:t>
            </a:r>
          </a:p>
          <a:p>
            <a:pPr defTabSz="457200">
              <a:lnSpc>
                <a:spcPct val="117999"/>
              </a:lnSpc>
              <a:defRPr sz="2200">
                <a:latin typeface="Helvetica Neue"/>
                <a:ea typeface="Helvetica Neue"/>
                <a:cs typeface="Helvetica Neue"/>
                <a:sym typeface="Helvetica Neue"/>
              </a:defRPr>
            </a:pPr>
            <a:r>
              <a:rPr dirty="0"/>
              <a:t>We’ve seen so far: The edit-compile-debug loop of local development, automated test results to a code change when you run it locally</a:t>
            </a:r>
          </a:p>
          <a:p>
            <a:pPr defTabSz="457200">
              <a:lnSpc>
                <a:spcPct val="117999"/>
              </a:lnSpc>
              <a:defRPr sz="2200">
                <a:latin typeface="Helvetica Neue"/>
                <a:ea typeface="Helvetica Neue"/>
                <a:cs typeface="Helvetica Neue"/>
                <a:sym typeface="Helvetica Neue"/>
              </a:defRPr>
            </a:pPr>
            <a:r>
              <a:rPr dirty="0"/>
              <a:t>Now consider:</a:t>
            </a:r>
          </a:p>
          <a:p>
            <a:pPr defTabSz="457200">
              <a:lnSpc>
                <a:spcPct val="117999"/>
              </a:lnSpc>
              <a:defRPr sz="2200">
                <a:latin typeface="Helvetica Neue"/>
                <a:ea typeface="Helvetica Neue"/>
                <a:cs typeface="Helvetica Neue"/>
                <a:sym typeface="Helvetica Neue"/>
              </a:defRPr>
            </a:pPr>
            <a:r>
              <a:rPr dirty="0"/>
              <a:t>An integration error between changes to two projects, detected after both are submitted and tested together (i.e., on post-submit) An incompatibility between our project and an upstream microservice dependency, detected by a QA tester in our staging environment, when the upstream service deploys its latest changes</a:t>
            </a:r>
          </a:p>
          <a:p>
            <a:pPr defTabSz="457200">
              <a:lnSpc>
                <a:spcPct val="117999"/>
              </a:lnSpc>
              <a:defRPr sz="2200">
                <a:latin typeface="Helvetica Neue"/>
                <a:ea typeface="Helvetica Neue"/>
                <a:cs typeface="Helvetica Neue"/>
                <a:sym typeface="Helvetica Neue"/>
              </a:defRPr>
            </a:pPr>
            <a:r>
              <a:rPr dirty="0"/>
              <a:t>We will also consider:</a:t>
            </a:r>
          </a:p>
          <a:p>
            <a:pPr defTabSz="457200">
              <a:lnSpc>
                <a:spcPct val="117999"/>
              </a:lnSpc>
              <a:defRPr sz="2200">
                <a:latin typeface="Helvetica Neue"/>
                <a:ea typeface="Helvetica Neue"/>
                <a:cs typeface="Helvetica Neue"/>
                <a:sym typeface="Helvetica Neue"/>
              </a:defRPr>
            </a:pPr>
            <a:r>
              <a:rPr dirty="0"/>
              <a:t>Bug reports by internal users who are opted in to a feature before external users</a:t>
            </a:r>
          </a:p>
          <a:p>
            <a:pPr defTabSz="457200">
              <a:lnSpc>
                <a:spcPct val="117999"/>
              </a:lnSpc>
              <a:defRPr sz="2200">
                <a:latin typeface="Helvetica Neue"/>
                <a:ea typeface="Helvetica Neue"/>
                <a:cs typeface="Helvetica Neue"/>
                <a:sym typeface="Helvetica Neue"/>
              </a:defRPr>
            </a:pPr>
            <a:r>
              <a:rPr dirty="0"/>
              <a:t>Bug or outage reports by external users or the press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Shape 271"/>
          <p:cNvSpPr>
            <a:spLocks noGrp="1" noRot="1" noChangeAspect="1"/>
          </p:cNvSpPr>
          <p:nvPr>
            <p:ph type="sldImg"/>
          </p:nvPr>
        </p:nvSpPr>
        <p:spPr>
          <a:xfrm>
            <a:off x="381000" y="685800"/>
            <a:ext cx="6096000" cy="3429000"/>
          </a:xfrm>
          <a:prstGeom prst="rect">
            <a:avLst/>
          </a:prstGeom>
        </p:spPr>
        <p:txBody>
          <a:bodyPr/>
          <a:lstStyle/>
          <a:p>
            <a:endParaRPr/>
          </a:p>
        </p:txBody>
      </p:sp>
      <p:sp>
        <p:nvSpPr>
          <p:cNvPr id="272" name="Shape 272"/>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lang="en-US" dirty="0"/>
              <a:t>Continuous delivery allows the promise of having the benefits of testing with real users, while mitigating the risk of a costly failure.</a:t>
            </a:r>
          </a:p>
          <a:p>
            <a:pPr defTabSz="457200">
              <a:lnSpc>
                <a:spcPct val="117999"/>
              </a:lnSpc>
              <a:defRPr sz="2200">
                <a:latin typeface="Helvetica Neue"/>
                <a:ea typeface="Helvetica Neue"/>
                <a:cs typeface="Helvetica Neue"/>
                <a:sym typeface="Helvetica Neue"/>
              </a:defRPr>
            </a:pPr>
            <a:br>
              <a:rPr lang="en-US" dirty="0"/>
            </a:br>
            <a:r>
              <a:rPr lang="en-US" dirty="0"/>
              <a:t>Continuous delivery models rely on what are called “split deployments” – when a feature is initially deployed, it is not put in front of all users. Instead, there are multiple (“split”) deployments of the entire product. New features and changes are deployed to environment that has a smaller set of users who will be less impacted by bugs.</a:t>
            </a:r>
          </a:p>
          <a:p>
            <a:pPr defTabSz="457200">
              <a:lnSpc>
                <a:spcPct val="117999"/>
              </a:lnSpc>
              <a:defRPr sz="2200">
                <a:latin typeface="Helvetica Neue"/>
                <a:ea typeface="Helvetica Neue"/>
                <a:cs typeface="Helvetica Neue"/>
                <a:sym typeface="Helvetica Neue"/>
              </a:defRPr>
            </a:pPr>
            <a:br>
              <a:rPr lang="en-US" dirty="0"/>
            </a:br>
            <a:r>
              <a:rPr lang="en-US" dirty="0"/>
              <a:t>This way, there is an opportunity to identify any tricky integration-related flaws “that would only show up in production”, without having to risk upsetting people.</a:t>
            </a:r>
          </a:p>
          <a:p>
            <a:pPr defTabSz="457200">
              <a:lnSpc>
                <a:spcPct val="117999"/>
              </a:lnSpc>
              <a:defRPr sz="2200">
                <a:latin typeface="Helvetica Neue"/>
                <a:ea typeface="Helvetica Neue"/>
                <a:cs typeface="Helvetica Neue"/>
                <a:sym typeface="Helvetica Neue"/>
              </a:defRPr>
            </a:pPr>
            <a:endParaRPr lang="en-US" dirty="0"/>
          </a:p>
          <a:p>
            <a:pPr defTabSz="457200">
              <a:lnSpc>
                <a:spcPct val="117999"/>
              </a:lnSpc>
              <a:defRPr sz="2200">
                <a:latin typeface="Helvetica Neue"/>
                <a:ea typeface="Helvetica Neue"/>
                <a:cs typeface="Helvetica Neue"/>
                <a:sym typeface="Helvetica Neue"/>
              </a:defRPr>
            </a:pPr>
            <a:r>
              <a:rPr lang="en-US" dirty="0"/>
              <a:t>One example model of a split deployment is the “eat your own dogfood” model – you force your own employees to use this “pre-release” version of the app, knowing that they will be more tolerant of a crash than an end-user. For example, all Facebook employees get a company phone with a pre-release Facebook app installed. </a:t>
            </a:r>
          </a:p>
          <a:p>
            <a:pPr defTabSz="457200">
              <a:lnSpc>
                <a:spcPct val="117999"/>
              </a:lnSpc>
              <a:defRPr sz="2200">
                <a:latin typeface="Helvetica Neue"/>
                <a:ea typeface="Helvetica Neue"/>
                <a:cs typeface="Helvetica Neue"/>
                <a:sym typeface="Helvetica Neue"/>
              </a:defRPr>
            </a:pPr>
            <a:endParaRPr lang="en-US" dirty="0"/>
          </a:p>
          <a:p>
            <a:pPr defTabSz="457200">
              <a:lnSpc>
                <a:spcPct val="117999"/>
              </a:lnSpc>
              <a:defRPr sz="2200">
                <a:latin typeface="Helvetica Neue"/>
                <a:ea typeface="Helvetica Neue"/>
                <a:cs typeface="Helvetica Neue"/>
                <a:sym typeface="Helvetica Neue"/>
              </a:defRPr>
            </a:pPr>
            <a:r>
              <a:rPr lang="en-US" dirty="0"/>
              <a:t>Another example model is the alpha/beta model, where a focus group of users opt-in to use these pre-production environments.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 name="Shape 443"/>
          <p:cNvSpPr>
            <a:spLocks noGrp="1" noRot="1" noChangeAspect="1"/>
          </p:cNvSpPr>
          <p:nvPr>
            <p:ph type="sldImg"/>
          </p:nvPr>
        </p:nvSpPr>
        <p:spPr>
          <a:xfrm>
            <a:off x="381000" y="685800"/>
            <a:ext cx="6096000" cy="3429000"/>
          </a:xfrm>
          <a:prstGeom prst="rect">
            <a:avLst/>
          </a:prstGeom>
        </p:spPr>
        <p:txBody>
          <a:bodyPr/>
          <a:lstStyle/>
          <a:p>
            <a:endParaRPr/>
          </a:p>
        </p:txBody>
      </p:sp>
      <p:sp>
        <p:nvSpPr>
          <p:cNvPr id="444" name="Shape 444"/>
          <p:cNvSpPr>
            <a:spLocks noGrp="1"/>
          </p:cNvSpPr>
          <p:nvPr>
            <p:ph type="body" sz="quarter" idx="1"/>
          </p:nvPr>
        </p:nvSpPr>
        <p:spPr>
          <a:prstGeom prst="rect">
            <a:avLst/>
          </a:prstGeom>
        </p:spPr>
        <p:txBody>
          <a:bodyPr/>
          <a:lstStyle/>
          <a:p>
            <a:r>
              <a:rPr dirty="0"/>
              <a:t>A key enabling technology for continues delivery is metric monitoring. There might be a wide range of metrics that we can monitor to gain insights into the performance characteristics of our application (read slide)</a:t>
            </a:r>
            <a:endParaRPr lang="en-US" dirty="0"/>
          </a:p>
          <a:p>
            <a:endParaRPr lang="en-US" dirty="0"/>
          </a:p>
          <a:p>
            <a:r>
              <a:rPr lang="en-US" dirty="0"/>
              <a:t>&lt;Ask student to brainstorm what “business metrics” might be for </a:t>
            </a:r>
            <a:r>
              <a:rPr lang="en-US" dirty="0" err="1"/>
              <a:t>facebook</a:t>
            </a:r>
            <a:r>
              <a:rPr lang="en-US" dirty="0"/>
              <a:t>&gt;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Manually constructing and deploying to these multiple environments (and pushing changes through them) is time consuming and error prone.</a:t>
            </a:r>
          </a:p>
          <a:p>
            <a:endParaRPr lang="en-US" dirty="0"/>
          </a:p>
          <a:p>
            <a:r>
              <a:rPr lang="en-US" dirty="0"/>
              <a:t>A variety of tools exist to manage this process. </a:t>
            </a:r>
          </a:p>
          <a:p>
            <a:r>
              <a:rPr lang="en-US" dirty="0"/>
              <a:t>For this class, we’ll use fairly simple continuous delivery tools that will auto-deploy our code from a branch after its CI checks pass.</a:t>
            </a:r>
          </a:p>
          <a:p>
            <a:r>
              <a:rPr lang="en-US" dirty="0"/>
              <a:t>However, there are, of course, tools that fully automate more complex workflow, including canary deployments, rollbacks, etc.</a:t>
            </a:r>
          </a:p>
          <a:p>
            <a:endParaRPr lang="en-US" dirty="0"/>
          </a:p>
          <a:p>
            <a:r>
              <a:rPr lang="en-US" dirty="0"/>
              <a:t>&lt;read slide. The figure is an example CD pipeline from spinnaker’s documentation&gt;</a:t>
            </a:r>
          </a:p>
        </p:txBody>
      </p:sp>
    </p:spTree>
    <p:extLst>
      <p:ext uri="{BB962C8B-B14F-4D97-AF65-F5344CB8AC3E}">
        <p14:creationId xmlns:p14="http://schemas.microsoft.com/office/powerpoint/2010/main" val="20878337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1828800" eaLnBrk="1" fontAlgn="auto" latinLnBrk="0" hangingPunct="1">
              <a:lnSpc>
                <a:spcPct val="100000"/>
              </a:lnSpc>
              <a:spcBef>
                <a:spcPts val="0"/>
              </a:spcBef>
              <a:spcAft>
                <a:spcPts val="0"/>
              </a:spcAft>
              <a:buClrTx/>
              <a:buSzTx/>
              <a:buFontTx/>
              <a:buNone/>
              <a:tabLst/>
              <a:defRPr/>
            </a:pPr>
            <a:r>
              <a:rPr lang="en-US" dirty="0"/>
              <a:t>Regardless of what tools you use to manage a CD pipeline, it is likely that you will rely on infrastructure as code.</a:t>
            </a:r>
          </a:p>
          <a:p>
            <a:endParaRPr lang="en-US" dirty="0"/>
          </a:p>
          <a:p>
            <a:r>
              <a:rPr lang="en-US" dirty="0"/>
              <a:t>The diagram on the right shows the infrastructure that you might need to run a medium-sized microservices app.</a:t>
            </a:r>
          </a:p>
          <a:p>
            <a:r>
              <a:rPr lang="en-US" dirty="0"/>
              <a:t>There is one VM that runs an HTTP proxy, receiving traffic from the outside world, and routing that traffic to one of two app servers running our fantastic app.</a:t>
            </a:r>
          </a:p>
          <a:p>
            <a:r>
              <a:rPr lang="en-US" dirty="0"/>
              <a:t>There is also a VM that runs a database.</a:t>
            </a:r>
          </a:p>
          <a:p>
            <a:r>
              <a:rPr lang="en-US" dirty="0"/>
              <a:t>There are also some ancillary services, like each VM has a tool for maintaining updates to the packages. The VM that receives incoming HTTPs requests also might need to have some other services for retrieving and updating an SSL certificate.</a:t>
            </a:r>
          </a:p>
          <a:p>
            <a:endParaRPr lang="en-US" dirty="0"/>
          </a:p>
          <a:p>
            <a:r>
              <a:rPr lang="en-US" dirty="0"/>
              <a:t>Imagine needing to manually set up and maintain this infrastructure. What happens when your boss asks for a new staging environment? What happens when there is a critical security vulnerability in an underlying package and you need to make sure that each part of your infrastructure is up-to-date?</a:t>
            </a:r>
          </a:p>
          <a:p>
            <a:br>
              <a:rPr lang="en-US" dirty="0"/>
            </a:br>
            <a:r>
              <a:rPr lang="en-US" dirty="0"/>
              <a:t>This is the ideal set of goals that infrastructure as code aims to offer, which is crucial for enabling continuous delivery. Instead of manually deploying this infrastructure, developers can programmatically define what the infrastructure should look like, and leave it up to the Infrastructure as Code service to make it happen.</a:t>
            </a:r>
          </a:p>
        </p:txBody>
      </p:sp>
    </p:spTree>
    <p:extLst>
      <p:ext uri="{BB962C8B-B14F-4D97-AF65-F5344CB8AC3E}">
        <p14:creationId xmlns:p14="http://schemas.microsoft.com/office/powerpoint/2010/main" val="25639176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Shape 307"/>
          <p:cNvSpPr>
            <a:spLocks noGrp="1" noRot="1" noChangeAspect="1"/>
          </p:cNvSpPr>
          <p:nvPr>
            <p:ph type="sldImg"/>
          </p:nvPr>
        </p:nvSpPr>
        <p:spPr>
          <a:xfrm>
            <a:off x="381000" y="685800"/>
            <a:ext cx="6096000" cy="3429000"/>
          </a:xfrm>
          <a:prstGeom prst="rect">
            <a:avLst/>
          </a:prstGeom>
        </p:spPr>
        <p:txBody>
          <a:bodyPr/>
          <a:lstStyle/>
          <a:p>
            <a:endParaRPr/>
          </a:p>
        </p:txBody>
      </p:sp>
      <p:sp>
        <p:nvSpPr>
          <p:cNvPr id="308" name="Shape 308"/>
          <p:cNvSpPr>
            <a:spLocks noGrp="1"/>
          </p:cNvSpPr>
          <p:nvPr>
            <p:ph type="body" sz="quarter" idx="1"/>
          </p:nvPr>
        </p:nvSpPr>
        <p:spPr>
          <a:prstGeom prst="rect">
            <a:avLst/>
          </a:prstGeom>
        </p:spPr>
        <p:txBody>
          <a:bodyPr/>
          <a:lstStyle/>
          <a:p>
            <a:endParaRPr lang="en-US" dirty="0"/>
          </a:p>
          <a:p>
            <a:r>
              <a:rPr lang="en-US" dirty="0"/>
              <a:t>&lt;read slide, some notes:</a:t>
            </a:r>
          </a:p>
          <a:p>
            <a:pPr marL="342900" indent="-342900">
              <a:buFontTx/>
              <a:buChar char="-"/>
            </a:pPr>
            <a:r>
              <a:rPr lang="en-US" dirty="0"/>
              <a:t>There are a LOT of benefits of having your infrastructure (e.g. the set of boxes on the right) in version control – can ask students to brainstorm what they are (it’s shared with everyone who might need it, changes can be reviewed through exiting code review processes, YOU CAN EASILY REVERT CHANGES BY ROLLING BACK TO OLDER COMMIT, </a:t>
            </a:r>
            <a:r>
              <a:rPr lang="en-US" dirty="0" err="1"/>
              <a:t>etc</a:t>
            </a:r>
            <a:r>
              <a:rPr lang="en-US" dirty="0"/>
              <a:t>)</a:t>
            </a:r>
          </a:p>
          <a:p>
            <a:pPr marL="342900" indent="-342900">
              <a:buFontTx/>
              <a:buChar char="-"/>
            </a:pPr>
            <a:r>
              <a:rPr lang="en-US" dirty="0"/>
              <a:t>This procedure was happening inside of large cloud companies with proprietary, home-grown systems for some time. In 2009 a consultant partnered with a former operations lead at amazon, to create an open-source product that brought these concepts to the rest of the world</a:t>
            </a:r>
          </a:p>
          <a:p>
            <a:pPr marL="342900" indent="-342900">
              <a:buFontTx/>
              <a:buChar char="-"/>
            </a:pPr>
            <a:r>
              <a:rPr lang="en-US" dirty="0"/>
              <a:t>Other tools have come up since then that use different languages/interfaces to specify the infrastructure, and have somewhat different feature sets. We won’t go into them in detail, but you may have heard of, for example, Puppet or Ansible</a:t>
            </a:r>
          </a:p>
          <a:p>
            <a:r>
              <a:rPr lang="en-US" dirty="0"/>
              <a:t>&gt;</a:t>
            </a: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Shape 450"/>
          <p:cNvSpPr>
            <a:spLocks noGrp="1" noRot="1" noChangeAspect="1"/>
          </p:cNvSpPr>
          <p:nvPr>
            <p:ph type="sldImg"/>
          </p:nvPr>
        </p:nvSpPr>
        <p:spPr>
          <a:xfrm>
            <a:off x="381000" y="685800"/>
            <a:ext cx="6096000" cy="3429000"/>
          </a:xfrm>
          <a:prstGeom prst="rect">
            <a:avLst/>
          </a:prstGeom>
        </p:spPr>
        <p:txBody>
          <a:bodyPr/>
          <a:lstStyle/>
          <a:p>
            <a:endParaRPr/>
          </a:p>
        </p:txBody>
      </p:sp>
      <p:sp>
        <p:nvSpPr>
          <p:cNvPr id="451" name="Shape 451"/>
          <p:cNvSpPr>
            <a:spLocks noGrp="1"/>
          </p:cNvSpPr>
          <p:nvPr>
            <p:ph type="body" sz="quarter" idx="1"/>
          </p:nvPr>
        </p:nvSpPr>
        <p:spPr>
          <a:prstGeom prst="rect">
            <a:avLst/>
          </a:prstGeom>
        </p:spPr>
        <p:txBody>
          <a:bodyPr/>
          <a:lstStyle/>
          <a:p>
            <a:r>
              <a:t>            * Nagios is a recursive acronym: "Nagios Ain't Gonna Insist On Sainthood"[4] – "sainthood" makes reference to the original name NetSaint, which changed in response to a legal challenge by owners of a similar trademark.[ </a:t>
            </a:r>
            <a:r>
              <a:rPr u="sng">
                <a:solidFill>
                  <a:srgbClr val="0000FF"/>
                </a:solidFill>
                <a:uFill>
                  <a:solidFill>
                    <a:srgbClr val="0000FF"/>
                  </a:solidFill>
                </a:uFill>
                <a:hlinkClick r:id="" action="ppaction://noaction"/>
              </a:rPr>
              <a:t>https://archive.fosdem.org/2005/index/interviews/interviews_galstad.html</a:t>
            </a:r>
          </a:p>
          <a:p>
            <a:endParaRPr u="sng">
              <a:solidFill>
                <a:srgbClr val="0000FF"/>
              </a:solidFill>
              <a:uFill>
                <a:solidFill>
                  <a:srgbClr val="0000FF"/>
                </a:solidFill>
              </a:uFill>
              <a:hlinkClick r:id="" action="ppaction://noaction"/>
            </a:endParaRPr>
          </a:p>
          <a:p>
            <a:r>
              <a:t>Here is a screenshot of the Iciniga (good luck pronouncing it, try Aye-Singa)</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Shape 460"/>
          <p:cNvSpPr>
            <a:spLocks noGrp="1" noRot="1" noChangeAspect="1"/>
          </p:cNvSpPr>
          <p:nvPr>
            <p:ph type="sldImg"/>
          </p:nvPr>
        </p:nvSpPr>
        <p:spPr>
          <a:xfrm>
            <a:off x="381000" y="685800"/>
            <a:ext cx="6096000" cy="3429000"/>
          </a:xfrm>
          <a:prstGeom prst="rect">
            <a:avLst/>
          </a:prstGeom>
        </p:spPr>
        <p:txBody>
          <a:bodyPr/>
          <a:lstStyle/>
          <a:p>
            <a:endParaRPr/>
          </a:p>
        </p:txBody>
      </p:sp>
      <p:sp>
        <p:nvSpPr>
          <p:cNvPr id="461" name="Shape 461"/>
          <p:cNvSpPr>
            <a:spLocks noGrp="1"/>
          </p:cNvSpPr>
          <p:nvPr>
            <p:ph type="body" sz="quarter" idx="1"/>
          </p:nvPr>
        </p:nvSpPr>
        <p:spPr>
          <a:prstGeom prst="rect">
            <a:avLst/>
          </a:prstGeom>
        </p:spPr>
        <p:txBody>
          <a:bodyPr/>
          <a:lstStyle/>
          <a:p>
            <a:r>
              <a:t>Dashboards that aggregate multiple KPIs into one place allow a human operator to gather insights by putting in one place all of the kinds of metrics that we just saw.</a:t>
            </a:r>
          </a:p>
          <a:p>
            <a:endParaRPr/>
          </a:p>
          <a:p>
            <a:r>
              <a:t>Once data like this is being tracked, it’s easier to gain high-level insights by plotting it and using an interactive interface to query it. This screenshot is taken from an open-source analytics and interactive visualization product called InfluxDB.</a:t>
            </a:r>
          </a:p>
          <a:p>
            <a:endParaRPr/>
          </a:p>
          <a:p>
            <a:r>
              <a:t>On the left, we can see some overall hardware metrics (memory and CPU usage). On the right, we can see a drill down that shows the actual memory and CPU usage for each of many different applications that are running concurrently. We can see that there is a single outlier application in both memory and CPU usage; in the top right screenshot we can see that this application is using 10.35GB RAM, running on host “G4PlusVM136” and running target “sqlite3”. This kind of information is useful for detecting potential performance regressions before they cause more significant problems.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 name="Shape 468"/>
          <p:cNvSpPr>
            <a:spLocks noGrp="1" noRot="1" noChangeAspect="1"/>
          </p:cNvSpPr>
          <p:nvPr>
            <p:ph type="sldImg"/>
          </p:nvPr>
        </p:nvSpPr>
        <p:spPr>
          <a:xfrm>
            <a:off x="381000" y="685800"/>
            <a:ext cx="6096000" cy="3429000"/>
          </a:xfrm>
          <a:prstGeom prst="rect">
            <a:avLst/>
          </a:prstGeom>
        </p:spPr>
        <p:txBody>
          <a:bodyPr/>
          <a:lstStyle/>
          <a:p>
            <a:endParaRPr/>
          </a:p>
        </p:txBody>
      </p:sp>
      <p:sp>
        <p:nvSpPr>
          <p:cNvPr id="469" name="Shape 469"/>
          <p:cNvSpPr>
            <a:spLocks noGrp="1"/>
          </p:cNvSpPr>
          <p:nvPr>
            <p:ph type="body" sz="quarter" idx="1"/>
          </p:nvPr>
        </p:nvSpPr>
        <p:spPr>
          <a:prstGeom prst="rect">
            <a:avLst/>
          </a:prstGeom>
        </p:spPr>
        <p:txBody>
          <a:bodyPr/>
          <a:lstStyle/>
          <a:p>
            <a:r>
              <a:t>In a real production scenario, we probably want to automate even more of a response than simply sending a notification.</a:t>
            </a:r>
          </a:p>
          <a:p>
            <a:endParaRPr/>
          </a:p>
          <a:p>
            <a:r>
              <a:t>Here is an example of application-level monitoring in practice, from Netflix. These monitoring graphs plot SPS, which is Netflix’s key business metric: “Stream starts per second” - can a user actually watch what they want to watch.</a:t>
            </a:r>
          </a:p>
          <a:p>
            <a:endParaRPr/>
          </a:p>
          <a:p>
            <a:r>
              <a:t>Graph shows a comparison between a “control” group (running old version of software, blue) and an “experiment” group (running new version proposed, shown in red). If SPS deviates between control and expected, auto-rollback occurs within seconds; no manual intervention is necessary.</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 name="Shape 497"/>
          <p:cNvSpPr>
            <a:spLocks noGrp="1" noRot="1" noChangeAspect="1"/>
          </p:cNvSpPr>
          <p:nvPr>
            <p:ph type="sldImg"/>
          </p:nvPr>
        </p:nvSpPr>
        <p:spPr>
          <a:xfrm>
            <a:off x="381000" y="685800"/>
            <a:ext cx="6096000" cy="3429000"/>
          </a:xfrm>
          <a:prstGeom prst="rect">
            <a:avLst/>
          </a:prstGeom>
        </p:spPr>
        <p:txBody>
          <a:bodyPr/>
          <a:lstStyle/>
          <a:p>
            <a:endParaRPr/>
          </a:p>
        </p:txBody>
      </p:sp>
      <p:sp>
        <p:nvSpPr>
          <p:cNvPr id="498" name="Shape 498"/>
          <p:cNvSpPr>
            <a:spLocks noGrp="1"/>
          </p:cNvSpPr>
          <p:nvPr>
            <p:ph type="body" sz="quarter" idx="1"/>
          </p:nvPr>
        </p:nvSpPr>
        <p:spPr>
          <a:prstGeom prst="rect">
            <a:avLst/>
          </a:prstGeom>
        </p:spPr>
        <p:txBody>
          <a:bodyPr/>
          <a:lstStyle/>
          <a:p>
            <a:r>
              <a:t>Once we are monitoring these KPIs, it’s also possible to set up automated processes that take actions when certain events happen. Here’s a screenshot of another view of Icinga. One of the key kinds of actions that Icinga is designed to take is to simply track problems and run a series of escalating notifications to ensure that they get noticed and resolved. In this screenshot, you can see the various times that the “slurm nodes” application service degraded and then eventually entirely failed on Feb 18. Each entry shows a notification that was sent.</a:t>
            </a:r>
          </a:p>
          <a:p>
            <a:endParaRPr/>
          </a:p>
          <a:p>
            <a:r>
              <a:t>People pay money for PagerDuty.</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One of the newest buzzwords around continuous delivery and monitoring is “observability” – the idea that an engineer who is responsible for operating the application can visualize what is happening inside of it, and use that input to improve the application. This screenshot shows an example of a dashboard provided by a popular SaaS observability tool called “Datadog”.</a:t>
            </a:r>
          </a:p>
          <a:p>
            <a:endParaRPr lang="en-US" dirty="0"/>
          </a:p>
          <a:p>
            <a:r>
              <a:rPr lang="en-US" dirty="0"/>
              <a:t>&lt;note: many students likely have had experience using </a:t>
            </a:r>
            <a:r>
              <a:rPr lang="en-US" dirty="0" err="1"/>
              <a:t>datadog</a:t>
            </a:r>
            <a:r>
              <a:rPr lang="en-US" dirty="0"/>
              <a:t> on co-ops, it’s a good topic to ask about&gt;</a:t>
            </a:r>
          </a:p>
        </p:txBody>
      </p:sp>
    </p:spTree>
    <p:extLst>
      <p:ext uri="{BB962C8B-B14F-4D97-AF65-F5344CB8AC3E}">
        <p14:creationId xmlns:p14="http://schemas.microsoft.com/office/powerpoint/2010/main" val="1091177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fontAlgn="base"/>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7937F07-1250-4CCE-B198-1B2887014F41}" type="slidenum">
              <a:rPr lang="en-US" smtClean="0"/>
              <a:t>5</a:t>
            </a:fld>
            <a:endParaRPr lang="en-US"/>
          </a:p>
        </p:txBody>
      </p:sp>
    </p:spTree>
    <p:extLst>
      <p:ext uri="{BB962C8B-B14F-4D97-AF65-F5344CB8AC3E}">
        <p14:creationId xmlns:p14="http://schemas.microsoft.com/office/powerpoint/2010/main" val="39864215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 addition to visualizing system-level metrics (like number of containers deployed, their CPU usage and memory usage, </a:t>
            </a:r>
            <a:r>
              <a:rPr lang="en-US" dirty="0" err="1"/>
              <a:t>etc</a:t>
            </a:r>
            <a:r>
              <a:rPr lang="en-US" dirty="0"/>
              <a:t>), it can also be extremely useful to track metrics from within apps – like latency, error rates, etc. to discover problems before they show up at a higher level (e.g. notice that request are taking longer to complete before </a:t>
            </a:r>
          </a:p>
        </p:txBody>
      </p:sp>
    </p:spTree>
    <p:extLst>
      <p:ext uri="{BB962C8B-B14F-4D97-AF65-F5344CB8AC3E}">
        <p14:creationId xmlns:p14="http://schemas.microsoft.com/office/powerpoint/2010/main" val="13806941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 name="Shape 479"/>
          <p:cNvSpPr>
            <a:spLocks noGrp="1" noRot="1" noChangeAspect="1"/>
          </p:cNvSpPr>
          <p:nvPr>
            <p:ph type="sldImg"/>
          </p:nvPr>
        </p:nvSpPr>
        <p:spPr>
          <a:xfrm>
            <a:off x="381000" y="685800"/>
            <a:ext cx="6096000" cy="3429000"/>
          </a:xfrm>
          <a:prstGeom prst="rect">
            <a:avLst/>
          </a:prstGeom>
        </p:spPr>
        <p:txBody>
          <a:bodyPr/>
          <a:lstStyle/>
          <a:p>
            <a:endParaRPr/>
          </a:p>
        </p:txBody>
      </p:sp>
      <p:sp>
        <p:nvSpPr>
          <p:cNvPr id="480" name="Shape 480"/>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dirty="0"/>
              <a:t>When talking about quantitative metrics, it’s extremely important to consider how rigidly we follow them. Setting KPIs for monitoring is a very good idea, but not all important metrics can be easily measured quantitatively.</a:t>
            </a:r>
          </a:p>
          <a:p>
            <a:pPr defTabSz="457200">
              <a:lnSpc>
                <a:spcPct val="117999"/>
              </a:lnSpc>
              <a:defRPr sz="2200">
                <a:latin typeface="Helvetica Neue"/>
                <a:ea typeface="Helvetica Neue"/>
                <a:cs typeface="Helvetica Neue"/>
                <a:sym typeface="Helvetica Neue"/>
              </a:defRPr>
            </a:pPr>
            <a:r>
              <a:rPr dirty="0"/>
              <a:t>Robert McNamara was </a:t>
            </a:r>
            <a:r>
              <a:rPr dirty="0" err="1"/>
              <a:t>secdef</a:t>
            </a:r>
            <a:r>
              <a:rPr dirty="0"/>
              <a:t> in the 60’s, had previously been an executive at Ford where he made quantitative metrics for each phase of production and ruthlessly optimized to improve efficiency and production. Applied similar strategy to </a:t>
            </a:r>
            <a:r>
              <a:rPr dirty="0" err="1"/>
              <a:t>secdef</a:t>
            </a:r>
            <a:r>
              <a:rPr dirty="0"/>
              <a:t>… “Things you can count, you ought to count - loss of life is one” - so, based lots of strategy on body counts. Body count is one thing, but not the whole picture. After war ended in interviews, generals commented that body counts were misguided way to measure progress. Compare to: using LoC to track progress on a project… how do you even know how many lines there should be, and is it good to have a lot? Software metrics are very tricky because it </a:t>
            </a:r>
            <a:r>
              <a:rPr dirty="0" err="1"/>
              <a:t>it</a:t>
            </a:r>
            <a:r>
              <a:rPr dirty="0"/>
              <a:t> is hard to quantify everything.</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&lt;read slide&gt;</a:t>
            </a:r>
          </a:p>
          <a:p>
            <a:endParaRPr lang="en-US" dirty="0"/>
          </a:p>
          <a:p>
            <a:r>
              <a:rPr lang="en-US" dirty="0"/>
              <a:t>In many startups (including Facebook), writing large test suites is not ideal. Think about the original critiques of waterfall vs agile: waterfall had “lots of wasted products” – e.g. when the wrong feature is developed. Agile can still have wasted products, too – what if you build and test a feature that you don’t end up needing? Continuous delivery allows you to reduce the number of tests that you write, </a:t>
            </a:r>
            <a:r>
              <a:rPr lang="en-US" i="1" dirty="0"/>
              <a:t>because you rely on internal deployments and alpha and beta testers for feedback</a:t>
            </a:r>
            <a:r>
              <a:rPr lang="en-US" i="0" dirty="0"/>
              <a:t>. This allows for faster time to market.</a:t>
            </a:r>
          </a:p>
          <a:p>
            <a:endParaRPr lang="en-US" i="0" dirty="0"/>
          </a:p>
          <a:p>
            <a:r>
              <a:rPr lang="en-US" i="0" dirty="0"/>
              <a:t>However, as we have seen in the case studies in this lecture, to really get the *safety* of continuous delivery, you need a real process that:</a:t>
            </a:r>
          </a:p>
          <a:p>
            <a:pPr marL="342900" indent="-342900">
              <a:buFont typeface="Arial" panose="020B0604020202020204" pitchFamily="34" charset="0"/>
              <a:buChar char="•"/>
            </a:pPr>
            <a:r>
              <a:rPr lang="en-US" i="0" dirty="0"/>
              <a:t>Deploys features one-at-a-time. If multiple features are deployed together, you won’t be able to tell which feature causes a defect that you observe in production</a:t>
            </a:r>
          </a:p>
          <a:p>
            <a:pPr marL="342900" indent="-342900">
              <a:buFont typeface="Arial" panose="020B0604020202020204" pitchFamily="34" charset="0"/>
              <a:buChar char="•"/>
            </a:pPr>
            <a:r>
              <a:rPr lang="en-US" i="0" dirty="0"/>
              <a:t>Monitors key indicators, allowing you to determine quickly if a change introduces a bug</a:t>
            </a:r>
          </a:p>
          <a:p>
            <a:pPr marL="342900" indent="-342900">
              <a:buFont typeface="Arial" panose="020B0604020202020204" pitchFamily="34" charset="0"/>
              <a:buChar char="•"/>
            </a:pPr>
            <a:r>
              <a:rPr lang="en-US" i="0" dirty="0"/>
              <a:t>Automatically reverts changes that introduce bugs, reducing impact</a:t>
            </a:r>
          </a:p>
          <a:p>
            <a:pPr marL="0" indent="0">
              <a:buFont typeface="Arial" panose="020B0604020202020204" pitchFamily="34" charset="0"/>
              <a:buNone/>
            </a:pPr>
            <a:endParaRPr lang="en-US" i="0" dirty="0"/>
          </a:p>
          <a:p>
            <a:pPr marL="0" indent="0">
              <a:buFont typeface="Arial" panose="020B0604020202020204" pitchFamily="34" charset="0"/>
              <a:buNone/>
            </a:pPr>
            <a:r>
              <a:rPr lang="en-US" i="0" dirty="0"/>
              <a:t>&lt;Ask students: Do you think </a:t>
            </a:r>
            <a:r>
              <a:rPr lang="en-US" i="0" dirty="0" err="1"/>
              <a:t>facebook</a:t>
            </a:r>
            <a:r>
              <a:rPr lang="en-US" i="0" dirty="0"/>
              <a:t> uses TDD? Why/why not? The answer is that they don’t. Kent Beck joined </a:t>
            </a:r>
            <a:r>
              <a:rPr lang="en-US" i="0" dirty="0" err="1"/>
              <a:t>facebook</a:t>
            </a:r>
            <a:r>
              <a:rPr lang="en-US" i="0" dirty="0"/>
              <a:t> and tried to make people use TDD and he was literally told he was going to be fired within his first few weeks if he didn’t spend more time writing features and less time writing tests&gt;</a:t>
            </a:r>
          </a:p>
        </p:txBody>
      </p:sp>
    </p:spTree>
    <p:extLst>
      <p:ext uri="{BB962C8B-B14F-4D97-AF65-F5344CB8AC3E}">
        <p14:creationId xmlns:p14="http://schemas.microsoft.com/office/powerpoint/2010/main" val="35887101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F13128-E6D2-BABB-792F-57B5B809B3E6}"/>
            </a:ext>
          </a:extLst>
        </p:cNvPr>
        <p:cNvGrpSpPr/>
        <p:nvPr/>
      </p:nvGrpSpPr>
      <p:grpSpPr>
        <a:xfrm>
          <a:off x="0" y="0"/>
          <a:ext cx="0" cy="0"/>
          <a:chOff x="0" y="0"/>
          <a:chExt cx="0" cy="0"/>
        </a:xfrm>
      </p:grpSpPr>
      <p:sp>
        <p:nvSpPr>
          <p:cNvPr id="173" name="Shape 173">
            <a:extLst>
              <a:ext uri="{FF2B5EF4-FFF2-40B4-BE49-F238E27FC236}">
                <a16:creationId xmlns:a16="http://schemas.microsoft.com/office/drawing/2014/main" id="{F708984A-E96B-C043-66AF-31A20E8054A6}"/>
              </a:ext>
            </a:extLst>
          </p:cNvPr>
          <p:cNvSpPr>
            <a:spLocks noGrp="1" noRot="1" noChangeAspect="1"/>
          </p:cNvSpPr>
          <p:nvPr>
            <p:ph type="sldImg"/>
          </p:nvPr>
        </p:nvSpPr>
        <p:spPr>
          <a:xfrm>
            <a:off x="381000" y="685800"/>
            <a:ext cx="6096000" cy="3429000"/>
          </a:xfrm>
          <a:prstGeom prst="rect">
            <a:avLst/>
          </a:prstGeom>
        </p:spPr>
        <p:txBody>
          <a:bodyPr/>
          <a:lstStyle/>
          <a:p>
            <a:endParaRPr/>
          </a:p>
        </p:txBody>
      </p:sp>
      <p:sp>
        <p:nvSpPr>
          <p:cNvPr id="174" name="Shape 174">
            <a:extLst>
              <a:ext uri="{FF2B5EF4-FFF2-40B4-BE49-F238E27FC236}">
                <a16:creationId xmlns:a16="http://schemas.microsoft.com/office/drawing/2014/main" id="{66EFDD2F-F9DE-C31A-E657-744B695D8CA3}"/>
              </a:ext>
            </a:extLst>
          </p:cNvPr>
          <p:cNvSpPr>
            <a:spLocks noGrp="1"/>
          </p:cNvSpPr>
          <p:nvPr>
            <p:ph type="body" sz="quarter" idx="1"/>
          </p:nvPr>
        </p:nvSpPr>
        <p:spPr>
          <a:prstGeom prst="rect">
            <a:avLst/>
          </a:prstGeom>
        </p:spPr>
        <p:txBody>
          <a:bodyPr/>
          <a:lstStyle>
            <a:lvl1pPr defTabSz="457200">
              <a:lnSpc>
                <a:spcPct val="117999"/>
              </a:lnSpc>
              <a:defRPr sz="2200">
                <a:solidFill>
                  <a:srgbClr val="1D1C1D"/>
                </a:solidFill>
                <a:latin typeface="Slack-Lato"/>
                <a:ea typeface="Slack-Lato"/>
                <a:cs typeface="Slack-Lato"/>
                <a:sym typeface="Slack-Lato"/>
              </a:defRPr>
            </a:lvl1pPr>
          </a:lstStyle>
          <a:p>
            <a:r>
              <a:rPr dirty="0"/>
              <a:t>Google Test Automation Platform</a:t>
            </a:r>
          </a:p>
        </p:txBody>
      </p:sp>
    </p:spTree>
    <p:extLst>
      <p:ext uri="{BB962C8B-B14F-4D97-AF65-F5344CB8AC3E}">
        <p14:creationId xmlns:p14="http://schemas.microsoft.com/office/powerpoint/2010/main" val="32785667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Shape 392"/>
          <p:cNvSpPr>
            <a:spLocks noGrp="1" noRot="1" noChangeAspect="1"/>
          </p:cNvSpPr>
          <p:nvPr>
            <p:ph type="sldImg"/>
          </p:nvPr>
        </p:nvSpPr>
        <p:spPr>
          <a:xfrm>
            <a:off x="381000" y="685800"/>
            <a:ext cx="6096000" cy="3429000"/>
          </a:xfrm>
          <a:prstGeom prst="rect">
            <a:avLst/>
          </a:prstGeom>
        </p:spPr>
        <p:txBody>
          <a:bodyPr/>
          <a:lstStyle/>
          <a:p>
            <a:endParaRPr/>
          </a:p>
        </p:txBody>
      </p:sp>
      <p:sp>
        <p:nvSpPr>
          <p:cNvPr id="393" name="Shape 393"/>
          <p:cNvSpPr>
            <a:spLocks noGrp="1"/>
          </p:cNvSpPr>
          <p:nvPr>
            <p:ph type="body" sz="quarter" idx="1"/>
          </p:nvPr>
        </p:nvSpPr>
        <p:spPr>
          <a:prstGeom prst="rect">
            <a:avLst/>
          </a:prstGeom>
        </p:spPr>
        <p:txBody>
          <a:bodyPr/>
          <a:lstStyle/>
          <a:p>
            <a:pPr defTabSz="457200">
              <a:lnSpc>
                <a:spcPct val="117999"/>
              </a:lnSpc>
              <a:defRPr sz="2200" u="sng">
                <a:solidFill>
                  <a:srgbClr val="0000FF"/>
                </a:solidFill>
                <a:uFill>
                  <a:solidFill>
                    <a:srgbClr val="0000FF"/>
                  </a:solidFill>
                </a:uFill>
                <a:latin typeface="Helvetica Neue"/>
                <a:ea typeface="Helvetica Neue"/>
                <a:cs typeface="Helvetica Neue"/>
                <a:sym typeface="Helvetica Neue"/>
              </a:defRPr>
            </a:pPr>
            <a:r>
              <a:rPr dirty="0">
                <a:hlinkClick r:id="" action="ppaction://noaction"/>
              </a:rPr>
              <a:t>https://engineering.fb.com/2017/08/31/web/rapid-release-at-massive-scale/</a:t>
            </a:r>
          </a:p>
          <a:p>
            <a:pPr defTabSz="457200">
              <a:lnSpc>
                <a:spcPct val="117999"/>
              </a:lnSpc>
              <a:defRPr sz="2200" u="sng">
                <a:solidFill>
                  <a:srgbClr val="0000FF"/>
                </a:solidFill>
                <a:uFill>
                  <a:solidFill>
                    <a:srgbClr val="0000FF"/>
                  </a:solidFill>
                </a:uFill>
                <a:latin typeface="Helvetica Neue"/>
                <a:ea typeface="Helvetica Neue"/>
                <a:cs typeface="Helvetica Neue"/>
                <a:sym typeface="Helvetica Neue"/>
              </a:defRPr>
            </a:pPr>
            <a:endParaRPr dirty="0">
              <a:hlinkClick r:id="" action="ppaction://noaction"/>
            </a:endParaRPr>
          </a:p>
          <a:p>
            <a:pPr defTabSz="457200">
              <a:lnSpc>
                <a:spcPct val="117999"/>
              </a:lnSpc>
              <a:defRPr sz="2200">
                <a:latin typeface="Helvetica Neue"/>
                <a:ea typeface="Helvetica Neue"/>
                <a:cs typeface="Helvetica Neue"/>
                <a:sym typeface="Helvetica Neue"/>
              </a:defRPr>
            </a:pPr>
            <a:r>
              <a:rPr lang="en-US" dirty="0"/>
              <a:t>Here is an example of a large-scale continuous deployment pipeline.</a:t>
            </a:r>
          </a:p>
          <a:p>
            <a:pPr defTabSz="457200">
              <a:lnSpc>
                <a:spcPct val="117999"/>
              </a:lnSpc>
              <a:defRPr sz="2200">
                <a:latin typeface="Helvetica Neue"/>
                <a:ea typeface="Helvetica Neue"/>
                <a:cs typeface="Helvetica Neue"/>
                <a:sym typeface="Helvetica Neue"/>
              </a:defRPr>
            </a:pPr>
            <a:endParaRPr lang="en-US" dirty="0"/>
          </a:p>
          <a:p>
            <a:pPr defTabSz="457200">
              <a:lnSpc>
                <a:spcPct val="117999"/>
              </a:lnSpc>
              <a:defRPr sz="2200">
                <a:latin typeface="Helvetica Neue"/>
                <a:ea typeface="Helvetica Neue"/>
                <a:cs typeface="Helvetica Neue"/>
                <a:sym typeface="Helvetica Neue"/>
              </a:defRPr>
            </a:pPr>
            <a:r>
              <a:rPr dirty="0"/>
              <a:t>This chart shows the overall process that was used before 2016 to deploy Facebook.com. (read diagram; important bits: dev branches get merged into master, then once a week all changes from the past week are pulled into a release branch. For 3 days they “stabilize” the release branch – find changes that are causing very bad behavior and back them out. Then for the last 4 days of the week, every change that survived that stabilization gets individually pushed to production batched so that this happens 3x/day. Important to do small deploys so that you can isolate bad changes)</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What was bad about this? Didn’t scale. How many changes going out? 500-700 PER DAY. By 2016 might be pushing 10k diffs per week. ENORMOUS effort to co-ordinate (between the “your change doesn’t go out unless you’re there to support it” and “when in doubt back it out” – both very manual)</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(From the blog post):</a:t>
            </a:r>
          </a:p>
          <a:p>
            <a:pPr defTabSz="457200">
              <a:lnSpc>
                <a:spcPct val="117999"/>
              </a:lnSpc>
              <a:defRPr sz="2200">
                <a:latin typeface="Helvetica Neue"/>
                <a:ea typeface="Helvetica Neue"/>
                <a:cs typeface="Helvetica Neue"/>
                <a:sym typeface="Helvetica Neue"/>
              </a:defRPr>
            </a:pPr>
            <a:r>
              <a:rPr dirty="0"/>
              <a:t>For many years, we pushed the Facebook front end three times a day using a simple master and release branch strategy. Engineers would request cherry-picks — changes to the code that had passed a series of automated tests — to pull from the master branch into one of the daily pushes from the release branch. In general, we saw between 500 and 700 cherry-picks per day. Once a week, we’d cut a new release branch that picked up any changes that were not cherry-picked during the week.</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By 2016, we saw that the branch/cherry-pick model was reaching its limit. We were ingesting more than 1,000 diffs a day to the master branch, and the weekly push was sometimes as many as 10,000 diffs. The amount of manual effort needed to coordinate and deliver such a large release every week was not sustainable.</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72A37-8C22-B71A-77F3-E0C70F135DE8}"/>
            </a:ext>
          </a:extLst>
        </p:cNvPr>
        <p:cNvGrpSpPr/>
        <p:nvPr/>
      </p:nvGrpSpPr>
      <p:grpSpPr>
        <a:xfrm>
          <a:off x="0" y="0"/>
          <a:ext cx="0" cy="0"/>
          <a:chOff x="0" y="0"/>
          <a:chExt cx="0" cy="0"/>
        </a:xfrm>
      </p:grpSpPr>
      <p:sp>
        <p:nvSpPr>
          <p:cNvPr id="392" name="Shape 392">
            <a:extLst>
              <a:ext uri="{FF2B5EF4-FFF2-40B4-BE49-F238E27FC236}">
                <a16:creationId xmlns:a16="http://schemas.microsoft.com/office/drawing/2014/main" id="{9D182FE2-EA4A-8F38-6E58-BAA2A9773F22}"/>
              </a:ext>
            </a:extLst>
          </p:cNvPr>
          <p:cNvSpPr>
            <a:spLocks noGrp="1" noRot="1" noChangeAspect="1"/>
          </p:cNvSpPr>
          <p:nvPr>
            <p:ph type="sldImg"/>
          </p:nvPr>
        </p:nvSpPr>
        <p:spPr>
          <a:xfrm>
            <a:off x="381000" y="685800"/>
            <a:ext cx="6096000" cy="3429000"/>
          </a:xfrm>
          <a:prstGeom prst="rect">
            <a:avLst/>
          </a:prstGeom>
        </p:spPr>
        <p:txBody>
          <a:bodyPr/>
          <a:lstStyle/>
          <a:p>
            <a:endParaRPr/>
          </a:p>
        </p:txBody>
      </p:sp>
      <p:sp>
        <p:nvSpPr>
          <p:cNvPr id="393" name="Shape 393">
            <a:extLst>
              <a:ext uri="{FF2B5EF4-FFF2-40B4-BE49-F238E27FC236}">
                <a16:creationId xmlns:a16="http://schemas.microsoft.com/office/drawing/2014/main" id="{624A1B4B-9841-8E3C-49BA-58C95CF3B5A9}"/>
              </a:ext>
            </a:extLst>
          </p:cNvPr>
          <p:cNvSpPr>
            <a:spLocks noGrp="1"/>
          </p:cNvSpPr>
          <p:nvPr>
            <p:ph type="body" sz="quarter" idx="1"/>
          </p:nvPr>
        </p:nvSpPr>
        <p:spPr>
          <a:prstGeom prst="rect">
            <a:avLst/>
          </a:prstGeom>
        </p:spPr>
        <p:txBody>
          <a:bodyPr/>
          <a:lstStyle/>
          <a:p>
            <a:pPr defTabSz="457200">
              <a:lnSpc>
                <a:spcPct val="117999"/>
              </a:lnSpc>
              <a:defRPr sz="2200" u="sng">
                <a:solidFill>
                  <a:srgbClr val="0000FF"/>
                </a:solidFill>
                <a:uFill>
                  <a:solidFill>
                    <a:srgbClr val="0000FF"/>
                  </a:solidFill>
                </a:uFill>
                <a:latin typeface="Helvetica Neue"/>
                <a:ea typeface="Helvetica Neue"/>
                <a:cs typeface="Helvetica Neue"/>
                <a:sym typeface="Helvetica Neue"/>
              </a:defRPr>
            </a:pPr>
            <a:r>
              <a:rPr dirty="0">
                <a:hlinkClick r:id="" action="ppaction://noaction"/>
              </a:rPr>
              <a:t>https://engineering.fb.com/2017/08/31/web/rapid-release-at-massive-scale/</a:t>
            </a:r>
          </a:p>
          <a:p>
            <a:pPr defTabSz="457200">
              <a:lnSpc>
                <a:spcPct val="117999"/>
              </a:lnSpc>
              <a:defRPr sz="2200" u="sng">
                <a:solidFill>
                  <a:srgbClr val="0000FF"/>
                </a:solidFill>
                <a:uFill>
                  <a:solidFill>
                    <a:srgbClr val="0000FF"/>
                  </a:solidFill>
                </a:uFill>
                <a:latin typeface="Helvetica Neue"/>
                <a:ea typeface="Helvetica Neue"/>
                <a:cs typeface="Helvetica Neue"/>
                <a:sym typeface="Helvetica Neue"/>
              </a:defRPr>
            </a:pPr>
            <a:endParaRPr dirty="0">
              <a:hlinkClick r:id="" action="ppaction://noaction"/>
            </a:endParaRPr>
          </a:p>
          <a:p>
            <a:pPr defTabSz="457200">
              <a:lnSpc>
                <a:spcPct val="117999"/>
              </a:lnSpc>
              <a:defRPr sz="2200">
                <a:latin typeface="Helvetica Neue"/>
                <a:ea typeface="Helvetica Neue"/>
                <a:cs typeface="Helvetica Neue"/>
                <a:sym typeface="Helvetica Neue"/>
              </a:defRPr>
            </a:pPr>
            <a:r>
              <a:rPr lang="en-US" dirty="0"/>
              <a:t>Here is an example of a large-scale continuous deployment pipeline.</a:t>
            </a:r>
          </a:p>
          <a:p>
            <a:pPr defTabSz="457200">
              <a:lnSpc>
                <a:spcPct val="117999"/>
              </a:lnSpc>
              <a:defRPr sz="2200">
                <a:latin typeface="Helvetica Neue"/>
                <a:ea typeface="Helvetica Neue"/>
                <a:cs typeface="Helvetica Neue"/>
                <a:sym typeface="Helvetica Neue"/>
              </a:defRPr>
            </a:pPr>
            <a:endParaRPr lang="en-US" dirty="0"/>
          </a:p>
          <a:p>
            <a:pPr defTabSz="457200">
              <a:lnSpc>
                <a:spcPct val="117999"/>
              </a:lnSpc>
              <a:defRPr sz="2200">
                <a:latin typeface="Helvetica Neue"/>
                <a:ea typeface="Helvetica Neue"/>
                <a:cs typeface="Helvetica Neue"/>
                <a:sym typeface="Helvetica Neue"/>
              </a:defRPr>
            </a:pPr>
            <a:r>
              <a:rPr dirty="0"/>
              <a:t>This chart shows the overall process that was used before 2016 to deploy Facebook.com. (read diagram; important bits: dev branches get merged into master, then once a week all changes from the past week are pulled into a release branch. For 3 days they “stabilize” the release branch – find changes that are causing very bad behavior and back them out. Then for the last 4 days of the week, every change that survived that stabilization gets individually pushed to production batched so that this happens 3x/day. Important to do small deploys so that you can isolate bad changes)</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What was bad about this? Didn’t scale. How many changes going out? 500-700 PER DAY. By 2016 might be pushing 10k diffs per week. ENORMOUS effort to co-ordinate (between the “your change doesn’t go out unless you’re there to support it” and “when in doubt back it out” – both very manual)</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(From the blog post):</a:t>
            </a:r>
          </a:p>
          <a:p>
            <a:pPr defTabSz="457200">
              <a:lnSpc>
                <a:spcPct val="117999"/>
              </a:lnSpc>
              <a:defRPr sz="2200">
                <a:latin typeface="Helvetica Neue"/>
                <a:ea typeface="Helvetica Neue"/>
                <a:cs typeface="Helvetica Neue"/>
                <a:sym typeface="Helvetica Neue"/>
              </a:defRPr>
            </a:pPr>
            <a:r>
              <a:rPr dirty="0"/>
              <a:t>For many years, we pushed the Facebook front end three times a day using a simple master and release branch strategy. Engineers would request cherry-picks — changes to the code that had passed a series of automated tests — to pull from the master branch into one of the daily pushes from the release branch. In general, we saw between 500 and 700 cherry-picks per day. Once a week, we’d cut a new release branch that picked up any changes that were not cherry-picked during the week.</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By 2016, we saw that the branch/cherry-pick model was reaching its limit. We were ingesting more than 1,000 diffs a day to the master branch, and the weekly push was sometimes as many as 10,000 diffs. The amount of manual effort needed to coordinate and deliver such a large release every week was not sustainable.</a:t>
            </a:r>
          </a:p>
        </p:txBody>
      </p:sp>
    </p:spTree>
    <p:extLst>
      <p:ext uri="{BB962C8B-B14F-4D97-AF65-F5344CB8AC3E}">
        <p14:creationId xmlns:p14="http://schemas.microsoft.com/office/powerpoint/2010/main" val="38511111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Shape 400"/>
          <p:cNvSpPr>
            <a:spLocks noGrp="1" noRot="1" noChangeAspect="1"/>
          </p:cNvSpPr>
          <p:nvPr>
            <p:ph type="sldImg"/>
          </p:nvPr>
        </p:nvSpPr>
        <p:spPr>
          <a:xfrm>
            <a:off x="381000" y="685800"/>
            <a:ext cx="6096000" cy="3429000"/>
          </a:xfrm>
          <a:prstGeom prst="rect">
            <a:avLst/>
          </a:prstGeom>
        </p:spPr>
        <p:txBody>
          <a:bodyPr/>
          <a:lstStyle/>
          <a:p>
            <a:endParaRPr/>
          </a:p>
        </p:txBody>
      </p:sp>
      <p:sp>
        <p:nvSpPr>
          <p:cNvPr id="401" name="Shape 401"/>
          <p:cNvSpPr>
            <a:spLocks noGrp="1"/>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r>
              <a:rPr dirty="0"/>
              <a:t>So, Facebook re-architected their release process. (pause to read quote)</a:t>
            </a:r>
            <a:endParaRPr lang="en-US" dirty="0"/>
          </a:p>
          <a:p>
            <a:endParaRPr lang="en-US" dirty="0"/>
          </a:p>
          <a:p>
            <a:r>
              <a:rPr lang="en-US" dirty="0"/>
              <a:t>The “people” whose experiences were improved were:</a:t>
            </a:r>
          </a:p>
          <a:p>
            <a:r>
              <a:rPr lang="en-US" dirty="0"/>
              <a:t>- Devs trying to get changes deployed (who wanted the most frictionless process)</a:t>
            </a:r>
          </a:p>
          <a:p>
            <a:r>
              <a:rPr lang="en-US" dirty="0"/>
              <a:t>- Build cops and release engineers who were responsible for executing the QA and overall process.</a:t>
            </a:r>
            <a:endParaRP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Shape 407"/>
          <p:cNvSpPr>
            <a:spLocks noGrp="1" noRot="1" noChangeAspect="1"/>
          </p:cNvSpPr>
          <p:nvPr>
            <p:ph type="sldImg"/>
          </p:nvPr>
        </p:nvSpPr>
        <p:spPr>
          <a:xfrm>
            <a:off x="381000" y="685800"/>
            <a:ext cx="6096000" cy="3429000"/>
          </a:xfrm>
          <a:prstGeom prst="rect">
            <a:avLst/>
          </a:prstGeom>
        </p:spPr>
        <p:txBody>
          <a:bodyPr/>
          <a:lstStyle/>
          <a:p>
            <a:endParaRPr/>
          </a:p>
        </p:txBody>
      </p:sp>
      <p:sp>
        <p:nvSpPr>
          <p:cNvPr id="408" name="Shape 408"/>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dirty="0"/>
              <a:t>This approach solves the problem of scaling continuous delivery. In Facebook’s new deployment model, there is no manual cherry-picking, and there are automated processes to detect anomalies and revert changes. There are three-tiers of deployment, from C1 (dog-</a:t>
            </a:r>
            <a:r>
              <a:rPr dirty="0" err="1"/>
              <a:t>fooding</a:t>
            </a:r>
            <a:r>
              <a:rPr dirty="0"/>
              <a:t>/staging) to C2 (deployment to a small slice of production) to C3 (deployment to entirety of production workload)</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The process works like this: (copied from blog post)</a:t>
            </a:r>
          </a:p>
          <a:p>
            <a:pPr defTabSz="457200">
              <a:lnSpc>
                <a:spcPct val="117999"/>
              </a:lnSpc>
              <a:defRPr sz="2200">
                <a:latin typeface="Helvetica Neue"/>
                <a:ea typeface="Helvetica Neue"/>
                <a:cs typeface="Helvetica Neue"/>
                <a:sym typeface="Helvetica Neue"/>
              </a:defRPr>
            </a:pPr>
            <a:r>
              <a:rPr dirty="0"/>
              <a:t>First, diffs that have passed a series of automated internal tests and land in master are pushed out to Facebook employees. In this stage, we get push-blocking alerts if we’ve introduced a regression, and an emergency stop button lets us keep the release from going any further. If everything is OK, we push the changes to 2 percent of production, where again we collect signal and monitor alerts, especially for edge cases that our testing or employee dogfooding may not have picked up. Finally, we roll out to 100 percent of production, where our Flytrap tool aggregates user reports and alerts us to any anomalies.</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Many of the changes are initially kept behind our feature flags, which allows to roll out mobile and web code releases independently from new features, helping to lower the risk of any particular update causing a problem. If we do find a problem, we can simply switch the feature off rather than revert back to a previous version or fix forward.</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A2B48F-4374-7DF7-2DAC-0E85B514914C}"/>
            </a:ext>
          </a:extLst>
        </p:cNvPr>
        <p:cNvGrpSpPr/>
        <p:nvPr/>
      </p:nvGrpSpPr>
      <p:grpSpPr>
        <a:xfrm>
          <a:off x="0" y="0"/>
          <a:ext cx="0" cy="0"/>
          <a:chOff x="0" y="0"/>
          <a:chExt cx="0" cy="0"/>
        </a:xfrm>
      </p:grpSpPr>
      <p:sp>
        <p:nvSpPr>
          <p:cNvPr id="407" name="Shape 407">
            <a:extLst>
              <a:ext uri="{FF2B5EF4-FFF2-40B4-BE49-F238E27FC236}">
                <a16:creationId xmlns:a16="http://schemas.microsoft.com/office/drawing/2014/main" id="{356F3B33-E7E9-F112-D31F-7BB3AFCAEBC2}"/>
              </a:ext>
            </a:extLst>
          </p:cNvPr>
          <p:cNvSpPr>
            <a:spLocks noGrp="1" noRot="1" noChangeAspect="1"/>
          </p:cNvSpPr>
          <p:nvPr>
            <p:ph type="sldImg"/>
          </p:nvPr>
        </p:nvSpPr>
        <p:spPr>
          <a:xfrm>
            <a:off x="381000" y="685800"/>
            <a:ext cx="6096000" cy="3429000"/>
          </a:xfrm>
          <a:prstGeom prst="rect">
            <a:avLst/>
          </a:prstGeom>
        </p:spPr>
        <p:txBody>
          <a:bodyPr/>
          <a:lstStyle/>
          <a:p>
            <a:endParaRPr/>
          </a:p>
        </p:txBody>
      </p:sp>
      <p:sp>
        <p:nvSpPr>
          <p:cNvPr id="408" name="Shape 408">
            <a:extLst>
              <a:ext uri="{FF2B5EF4-FFF2-40B4-BE49-F238E27FC236}">
                <a16:creationId xmlns:a16="http://schemas.microsoft.com/office/drawing/2014/main" id="{491A178B-8369-8867-6BD0-0430437253ED}"/>
              </a:ext>
            </a:extLst>
          </p:cNvPr>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dirty="0"/>
              <a:t>This approach solves the problem of scaling continuous delivery. In Facebook’s new deployment model, there is no manual cherry-picking, and there are automated processes to detect anomalies and revert changes. There are three-tiers of deployment, from C1 (dog-</a:t>
            </a:r>
            <a:r>
              <a:rPr dirty="0" err="1"/>
              <a:t>fooding</a:t>
            </a:r>
            <a:r>
              <a:rPr dirty="0"/>
              <a:t>/staging) to C2 (deployment to a small slice of production) to C3 (deployment to entirety of production workload)</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The process works like this: (copied from blog post)</a:t>
            </a:r>
          </a:p>
          <a:p>
            <a:pPr defTabSz="457200">
              <a:lnSpc>
                <a:spcPct val="117999"/>
              </a:lnSpc>
              <a:defRPr sz="2200">
                <a:latin typeface="Helvetica Neue"/>
                <a:ea typeface="Helvetica Neue"/>
                <a:cs typeface="Helvetica Neue"/>
                <a:sym typeface="Helvetica Neue"/>
              </a:defRPr>
            </a:pPr>
            <a:r>
              <a:rPr dirty="0"/>
              <a:t>First, diffs that have passed a series of automated internal tests and land in master are pushed out to Facebook employees. In this stage, we get push-blocking alerts if we’ve introduced a regression, and an emergency stop button lets us keep the release from going any further. If everything is OK, we push the changes to 2 percent of production, where again we collect signal and monitor alerts, especially for edge cases that our testing or employee dogfooding may not have picked up. Finally, we roll out to 100 percent of production, where our Flytrap tool aggregates user reports and alerts us to any anomalies.</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Many of the changes are initially kept behind our feature flags, which allows to roll out mobile and web code releases independently from new features, helping to lower the risk of any particular update causing a problem. If we do find a problem, we can simply switch the feature off rather than revert back to a previous version or fix forward.</a:t>
            </a:r>
          </a:p>
        </p:txBody>
      </p:sp>
    </p:spTree>
    <p:extLst>
      <p:ext uri="{BB962C8B-B14F-4D97-AF65-F5344CB8AC3E}">
        <p14:creationId xmlns:p14="http://schemas.microsoft.com/office/powerpoint/2010/main" val="11213974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Shape 246"/>
          <p:cNvSpPr>
            <a:spLocks noGrp="1" noRot="1" noChangeAspect="1"/>
          </p:cNvSpPr>
          <p:nvPr>
            <p:ph type="sldImg"/>
          </p:nvPr>
        </p:nvSpPr>
        <p:spPr>
          <a:xfrm>
            <a:off x="381000" y="685800"/>
            <a:ext cx="6096000" cy="3429000"/>
          </a:xfrm>
          <a:prstGeom prst="rect">
            <a:avLst/>
          </a:prstGeom>
        </p:spPr>
        <p:txBody>
          <a:bodyPr/>
          <a:lstStyle/>
          <a:p>
            <a:endParaRPr/>
          </a:p>
        </p:txBody>
      </p:sp>
      <p:sp>
        <p:nvSpPr>
          <p:cNvPr id="247" name="Shape 247"/>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dirty="0"/>
              <a:t>The short of it:</a:t>
            </a:r>
          </a:p>
          <a:p>
            <a:pPr marL="220578" indent="-220578" defTabSz="457200">
              <a:lnSpc>
                <a:spcPct val="117999"/>
              </a:lnSpc>
              <a:buSzPct val="100000"/>
              <a:buChar char="*"/>
              <a:defRPr sz="2200">
                <a:latin typeface="Helvetica Neue"/>
                <a:ea typeface="Helvetica Neue"/>
                <a:cs typeface="Helvetica Neue"/>
                <a:sym typeface="Helvetica Neue"/>
              </a:defRPr>
            </a:pPr>
            <a:r>
              <a:rPr dirty="0"/>
              <a:t>Built a new trading system, created a system for testing that would attempt to drive prices up or down (at a significant loss per-transaction) in order to test system responses to market conditions</a:t>
            </a:r>
          </a:p>
          <a:p>
            <a:pPr marL="220578" indent="-220578" defTabSz="457200">
              <a:lnSpc>
                <a:spcPct val="117999"/>
              </a:lnSpc>
              <a:buSzPct val="100000"/>
              <a:buChar char="*"/>
              <a:defRPr sz="2200">
                <a:latin typeface="Helvetica Neue"/>
                <a:ea typeface="Helvetica Neue"/>
                <a:cs typeface="Helvetica Neue"/>
                <a:sym typeface="Helvetica Neue"/>
              </a:defRPr>
            </a:pPr>
            <a:r>
              <a:rPr dirty="0"/>
              <a:t>Had to manually deploy the new code to some servers…</a:t>
            </a:r>
          </a:p>
          <a:p>
            <a:pPr marL="220578" indent="-220578" defTabSz="457200">
              <a:lnSpc>
                <a:spcPct val="117999"/>
              </a:lnSpc>
              <a:buSzPct val="100000"/>
              <a:buChar char="*"/>
              <a:defRPr sz="2200">
                <a:latin typeface="Helvetica Neue"/>
                <a:ea typeface="Helvetica Neue"/>
                <a:cs typeface="Helvetica Neue"/>
                <a:sym typeface="Helvetica Neue"/>
              </a:defRPr>
            </a:pPr>
            <a:r>
              <a:rPr dirty="0"/>
              <a:t>Did not remove the testing code (“power peg”) from one of the eight</a:t>
            </a:r>
          </a:p>
          <a:p>
            <a:pPr marL="220578" indent="-220578" defTabSz="457200">
              <a:lnSpc>
                <a:spcPct val="117999"/>
              </a:lnSpc>
              <a:buSzPct val="100000"/>
              <a:buChar char="*"/>
              <a:defRPr sz="2200">
                <a:latin typeface="Helvetica Neue"/>
                <a:ea typeface="Helvetica Neue"/>
                <a:cs typeface="Helvetica Neue"/>
                <a:sym typeface="Helvetica Neue"/>
              </a:defRPr>
            </a:pPr>
            <a:r>
              <a:rPr dirty="0"/>
              <a:t>In first hour of trading the system bought $7 billion of stocks (money that Knight didn’t have)</a:t>
            </a:r>
          </a:p>
          <a:p>
            <a:pPr marL="220578" indent="-220578" defTabSz="457200">
              <a:lnSpc>
                <a:spcPct val="117999"/>
              </a:lnSpc>
              <a:buSzPct val="100000"/>
              <a:buChar char="*"/>
              <a:defRPr sz="2200">
                <a:latin typeface="Helvetica Neue"/>
                <a:ea typeface="Helvetica Neue"/>
                <a:cs typeface="Helvetica Neue"/>
                <a:sym typeface="Helvetica Neue"/>
              </a:defRPr>
            </a:pPr>
            <a:r>
              <a:rPr dirty="0"/>
              <a:t>No planned processes to monitor the deployed system or to roll back to a working one (they actually made it worse while trying to fix it, restoring the “power peg” testing code on all remaining servers - why not just shut the whole thing down?)</a:t>
            </a:r>
          </a:p>
          <a:p>
            <a:pPr marL="220578" indent="-220578" defTabSz="457200">
              <a:lnSpc>
                <a:spcPct val="117999"/>
              </a:lnSpc>
              <a:buSzPct val="100000"/>
              <a:buChar char="*"/>
              <a:defRPr sz="2200">
                <a:latin typeface="Helvetica Neue"/>
                <a:ea typeface="Helvetica Neue"/>
                <a:cs typeface="Helvetica Neue"/>
                <a:sym typeface="Helvetica Neue"/>
              </a:defRPr>
            </a:pPr>
            <a:r>
              <a:rPr dirty="0"/>
              <a:t>Goldman Sachs quite generously bailed out Knight capital, buying the $7b position for a $440m discount</a:t>
            </a:r>
            <a:endParaRPr lang="en-US" dirty="0"/>
          </a:p>
          <a:p>
            <a:pPr marL="220578" indent="-220578" defTabSz="457200">
              <a:lnSpc>
                <a:spcPct val="117999"/>
              </a:lnSpc>
              <a:buSzPct val="100000"/>
              <a:buChar char="*"/>
              <a:defRPr sz="2200">
                <a:latin typeface="Helvetica Neue"/>
                <a:ea typeface="Helvetica Neue"/>
                <a:cs typeface="Helvetica Neue"/>
                <a:sym typeface="Helvetica Neue"/>
              </a:defRPr>
            </a:pPr>
            <a:endParaRPr lang="en-US" dirty="0"/>
          </a:p>
          <a:p>
            <a:pPr marL="220578" indent="-220578" defTabSz="457200">
              <a:lnSpc>
                <a:spcPct val="117999"/>
              </a:lnSpc>
              <a:buSzPct val="100000"/>
              <a:buChar char="*"/>
              <a:defRPr sz="2200">
                <a:latin typeface="Helvetica Neue"/>
                <a:ea typeface="Helvetica Neue"/>
                <a:cs typeface="Helvetica Neue"/>
                <a:sym typeface="Helvetica Neue"/>
              </a:defRPr>
            </a:pPr>
            <a:r>
              <a:rPr lang="en-US" dirty="0"/>
              <a:t>Ask students to compare/contrast with the tail-strike situation, where after the second tail strike, all planes were grounded for 22 minutes while the problem was root-caused and a fix was instituted.</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AA2E1-23CE-91D8-3597-03253C5F8D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57022E-5E14-6E09-BE66-6129BDD97B8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FA14524-9D60-262B-DE10-6352DF507A78}"/>
              </a:ext>
            </a:extLst>
          </p:cNvPr>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Continuous Integration and Continuous Delivery focus on the red portion of the infamous cost-to-repair diagram.</a:t>
            </a:r>
          </a:p>
        </p:txBody>
      </p:sp>
      <p:sp>
        <p:nvSpPr>
          <p:cNvPr id="4" name="Slide Number Placeholder 3">
            <a:extLst>
              <a:ext uri="{FF2B5EF4-FFF2-40B4-BE49-F238E27FC236}">
                <a16:creationId xmlns:a16="http://schemas.microsoft.com/office/drawing/2014/main" id="{B8920485-CD07-0436-6E59-FA912306DC8C}"/>
              </a:ext>
            </a:extLst>
          </p:cNvPr>
          <p:cNvSpPr>
            <a:spLocks noGrp="1"/>
          </p:cNvSpPr>
          <p:nvPr>
            <p:ph type="sldNum" sz="quarter" idx="5"/>
          </p:nvPr>
        </p:nvSpPr>
        <p:spPr/>
        <p:txBody>
          <a:bodyPr/>
          <a:lstStyle/>
          <a:p>
            <a:fld id="{07937F07-1250-4CCE-B198-1B2887014F41}" type="slidenum">
              <a:rPr lang="en-US" smtClean="0"/>
              <a:t>6</a:t>
            </a:fld>
            <a:endParaRPr lang="en-US"/>
          </a:p>
        </p:txBody>
      </p:sp>
    </p:spTree>
    <p:extLst>
      <p:ext uri="{BB962C8B-B14F-4D97-AF65-F5344CB8AC3E}">
        <p14:creationId xmlns:p14="http://schemas.microsoft.com/office/powerpoint/2010/main" val="31305788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 name="Shape 484"/>
          <p:cNvSpPr>
            <a:spLocks noGrp="1" noRot="1" noChangeAspect="1"/>
          </p:cNvSpPr>
          <p:nvPr>
            <p:ph type="sldImg"/>
          </p:nvPr>
        </p:nvSpPr>
        <p:spPr>
          <a:xfrm>
            <a:off x="381000" y="685800"/>
            <a:ext cx="6096000" cy="3429000"/>
          </a:xfrm>
          <a:prstGeom prst="rect">
            <a:avLst/>
          </a:prstGeom>
        </p:spPr>
        <p:txBody>
          <a:bodyPr/>
          <a:lstStyle/>
          <a:p>
            <a:endParaRPr/>
          </a:p>
        </p:txBody>
      </p:sp>
      <p:sp>
        <p:nvSpPr>
          <p:cNvPr id="485" name="Shape 485"/>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dirty="0"/>
              <a:t>The Knight capital story is definitely an interesting one, and perhaps now that we have discussed some strategies for continuous deployment, it is hopefully somewhat clearer how this enormous financial loss could have been prevented.</a:t>
            </a:r>
            <a:r>
              <a:rPr lang="en-US" dirty="0"/>
              <a:t> </a:t>
            </a:r>
          </a:p>
          <a:p>
            <a:pPr defTabSz="457200">
              <a:lnSpc>
                <a:spcPct val="117999"/>
              </a:lnSpc>
              <a:defRPr sz="2200">
                <a:latin typeface="Helvetica Neue"/>
                <a:ea typeface="Helvetica Neue"/>
                <a:cs typeface="Helvetica Neue"/>
                <a:sym typeface="Helvetica Neue"/>
              </a:defRPr>
            </a:pPr>
            <a:endParaRPr lang="en-US" dirty="0"/>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First, some comments on the testing strategy:</a:t>
            </a:r>
          </a:p>
          <a:p>
            <a:pPr marL="220578" indent="-220578" defTabSz="457200">
              <a:lnSpc>
                <a:spcPct val="117999"/>
              </a:lnSpc>
              <a:buSzPct val="100000"/>
              <a:buChar char="*"/>
              <a:defRPr sz="2200">
                <a:latin typeface="Helvetica Neue"/>
                <a:ea typeface="Helvetica Neue"/>
                <a:cs typeface="Helvetica Neue"/>
                <a:sym typeface="Helvetica Neue"/>
              </a:defRPr>
            </a:pPr>
            <a:r>
              <a:rPr dirty="0"/>
              <a:t>Why, why </a:t>
            </a:r>
            <a:r>
              <a:rPr dirty="0" err="1"/>
              <a:t>why</a:t>
            </a:r>
            <a:r>
              <a:rPr dirty="0"/>
              <a:t> </a:t>
            </a:r>
            <a:r>
              <a:rPr dirty="0" err="1"/>
              <a:t>why</a:t>
            </a:r>
            <a:r>
              <a:rPr dirty="0"/>
              <a:t> is it a good idea to write a test case that actually tries to change market conditions, when you could instead test your code using simulated/historical market conditions?</a:t>
            </a:r>
          </a:p>
          <a:p>
            <a:pPr marL="220578" indent="-220578" defTabSz="457200">
              <a:lnSpc>
                <a:spcPct val="117999"/>
              </a:lnSpc>
              <a:buSzPct val="100000"/>
              <a:buChar char="*"/>
              <a:defRPr sz="2200">
                <a:latin typeface="Helvetica Neue"/>
                <a:ea typeface="Helvetica Neue"/>
                <a:cs typeface="Helvetica Neue"/>
                <a:sym typeface="Helvetica Neue"/>
              </a:defRPr>
            </a:pPr>
            <a:r>
              <a:rPr dirty="0"/>
              <a:t>Never include testing code in production deployments: that test code for changing markets in order to test the system response to them was included in the production code!?!</a:t>
            </a:r>
          </a:p>
          <a:p>
            <a:pPr defTabSz="457200">
              <a:lnSpc>
                <a:spcPct val="117999"/>
              </a:lnSpc>
              <a:defRPr sz="2200">
                <a:latin typeface="Helvetica Neue"/>
                <a:ea typeface="Helvetica Neue"/>
                <a:cs typeface="Helvetica Neue"/>
                <a:sym typeface="Helvetica Neue"/>
              </a:defRPr>
            </a:pPr>
            <a:br>
              <a:rPr dirty="0"/>
            </a:br>
            <a:r>
              <a:rPr dirty="0"/>
              <a:t>Then on the deployments:</a:t>
            </a:r>
          </a:p>
          <a:p>
            <a:pPr marL="220578" indent="-220578" defTabSz="457200">
              <a:lnSpc>
                <a:spcPct val="117999"/>
              </a:lnSpc>
              <a:buSzPct val="100000"/>
              <a:buChar char="*"/>
              <a:defRPr sz="2200">
                <a:latin typeface="Helvetica Neue"/>
                <a:ea typeface="Helvetica Neue"/>
                <a:cs typeface="Helvetica Neue"/>
                <a:sym typeface="Helvetica Neue"/>
              </a:defRPr>
            </a:pPr>
            <a:r>
              <a:rPr dirty="0"/>
              <a:t>If deployment were automated, there would not be a step for an engineer to miss on one of the 8 deployments: they could always happen predictably</a:t>
            </a:r>
          </a:p>
          <a:p>
            <a:pPr marL="220578" indent="-220578" defTabSz="457200">
              <a:lnSpc>
                <a:spcPct val="117999"/>
              </a:lnSpc>
              <a:buSzPct val="100000"/>
              <a:buChar char="*"/>
              <a:defRPr sz="2200">
                <a:latin typeface="Helvetica Neue"/>
                <a:ea typeface="Helvetica Neue"/>
                <a:cs typeface="Helvetica Neue"/>
                <a:sym typeface="Helvetica Neue"/>
              </a:defRPr>
            </a:pPr>
            <a:r>
              <a:rPr dirty="0"/>
              <a:t>There was insufficient monitoring. The way that this error was detected was the NYSE had noticed that market volume was more than expected, and then traced it back to Knight. Nobody at Knight had thought to create a dashboard that monitored their volume (and perhaps more importantly, financial exposure vs assets at hand). This could have been detected *immediately* and automatically paged the relevant people (and perhaps also automatically paused the firm’s trading activities). Seems like a reasonable investment.</a:t>
            </a:r>
          </a:p>
          <a:p>
            <a:pPr marL="220578" indent="-220578" defTabSz="457200">
              <a:lnSpc>
                <a:spcPct val="117999"/>
              </a:lnSpc>
              <a:buSzPct val="100000"/>
              <a:buChar char="*"/>
              <a:defRPr sz="2200">
                <a:latin typeface="Helvetica Neue"/>
                <a:ea typeface="Helvetica Neue"/>
                <a:cs typeface="Helvetica Neue"/>
                <a:sym typeface="Helvetica Neue"/>
              </a:defRPr>
            </a:pPr>
            <a:r>
              <a:rPr dirty="0"/>
              <a:t>There were no checklists for responding to incidents, and no procedures to roll-back if needed. </a:t>
            </a:r>
            <a:r>
              <a:rPr lang="en-US" dirty="0"/>
              <a:t>We’ll see that </a:t>
            </a:r>
            <a:r>
              <a:rPr dirty="0"/>
              <a:t>“If in doubt back it out” </a:t>
            </a:r>
            <a:r>
              <a:rPr lang="en-US" dirty="0"/>
              <a:t>is</a:t>
            </a:r>
            <a:r>
              <a:rPr dirty="0"/>
              <a:t> the Facebook philosophy</a:t>
            </a:r>
            <a:r>
              <a:rPr lang="en-US" dirty="0"/>
              <a:t> to avoid this kind of failure</a:t>
            </a:r>
            <a:r>
              <a:rPr dirty="0"/>
              <a:t>, </a:t>
            </a:r>
            <a:r>
              <a:rPr lang="en-US" dirty="0"/>
              <a:t>but this </a:t>
            </a:r>
            <a:r>
              <a:rPr dirty="0"/>
              <a:t>requires a process to be in place so that it can be easily triggered</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unfortunate reality with TDD is that, even if you practice it quite carefully, some bugs will only present themselves in circumstances that you failed to predict. Consider this example from Feb 2023 – in the *aviation software* domain – one that is notorious for having regulatory requirements around requirements validation and software testing practices.</a:t>
            </a:r>
          </a:p>
          <a:p>
            <a:endParaRPr lang="en-US" dirty="0"/>
          </a:p>
          <a:p>
            <a:r>
              <a:rPr lang="en-US" dirty="0"/>
              <a:t>What happened? Within 10 minutes, TWO Alaska 737’s had tail strikes upon takeoff – the photo shows what a tail strike is. A tail strike is when the back of the tail of the plane scrapes along the ground during takeoff. The plane is still flyable, can land, and is not totaled – but need an expensive repair before future flight.</a:t>
            </a:r>
          </a:p>
          <a:p>
            <a:endParaRPr lang="en-US" dirty="0"/>
          </a:p>
          <a:p>
            <a:r>
              <a:rPr lang="en-US" dirty="0"/>
              <a:t>After the second strike, this was clearly noticed by the dispatchers who were literally watching it happen from the tower. In response, the dispatchers “pulled the plug” – halted all takeoffs of any of the airline’s planes for 22 minutes.</a:t>
            </a:r>
          </a:p>
          <a:p>
            <a:endParaRPr lang="en-US" dirty="0"/>
          </a:p>
          <a:p>
            <a:r>
              <a:rPr lang="en-US" dirty="0"/>
              <a:t>They quickly found that the problem was due to a bug introduced that morning in software used for calculating how much power the pilot should apply to the engines at takeoff. Too much wastes fuel, too little can result in a tail strike (or a completely failed takeoff). They were, luckily, not THAT far off in weight calculation - if it were MORE wrong, they could have failed to take off + overrun the runway, or gotten airborne but failed to clear obstacles</a:t>
            </a:r>
          </a:p>
          <a:p>
            <a:endParaRPr lang="en-US" dirty="0"/>
          </a:p>
          <a:p>
            <a:r>
              <a:rPr lang="en-US" dirty="0"/>
              <a:t>The vendor found the bug in the load calculation tool and deployed a fix.</a:t>
            </a:r>
          </a:p>
          <a:p>
            <a:endParaRPr lang="en-US" dirty="0"/>
          </a:p>
          <a:p>
            <a:r>
              <a:rPr lang="en-US" dirty="0"/>
              <a:t>The lessons that *we* draw from this story are:</a:t>
            </a:r>
          </a:p>
          <a:p>
            <a:r>
              <a:rPr lang="en-US" dirty="0"/>
              <a:t>1. Writing thorough test suites is hard</a:t>
            </a:r>
          </a:p>
          <a:p>
            <a:r>
              <a:rPr lang="en-US" dirty="0"/>
              <a:t>2. If you are going to deploy an update, your sure as *** better have some process for monitoring that update and reverting as necessary</a:t>
            </a:r>
          </a:p>
          <a:p>
            <a:br>
              <a:rPr lang="en-US" dirty="0"/>
            </a:br>
            <a:r>
              <a:rPr lang="en-US" dirty="0"/>
              <a:t>Additional commentary: FWIW, maybe it’s just easy to find software flaws with Boeing 737’s (although this one didn’t just effect the Max 900 that is most notorious, also the 900ER)…</a:t>
            </a:r>
          </a:p>
        </p:txBody>
      </p:sp>
    </p:spTree>
    <p:extLst>
      <p:ext uri="{BB962C8B-B14F-4D97-AF65-F5344CB8AC3E}">
        <p14:creationId xmlns:p14="http://schemas.microsoft.com/office/powerpoint/2010/main" val="3738620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Shape 42"/>
          <p:cNvSpPr>
            <a:spLocks noGrp="1" noRot="1" noChangeAspect="1"/>
          </p:cNvSpPr>
          <p:nvPr>
            <p:ph type="sldImg"/>
          </p:nvPr>
        </p:nvSpPr>
        <p:spPr>
          <a:xfrm>
            <a:off x="381000" y="685800"/>
            <a:ext cx="6096000" cy="3429000"/>
          </a:xfrm>
          <a:prstGeom prst="rect">
            <a:avLst/>
          </a:prstGeom>
        </p:spPr>
        <p:txBody>
          <a:bodyPr/>
          <a:lstStyle/>
          <a:p>
            <a:endParaRPr/>
          </a:p>
        </p:txBody>
      </p:sp>
      <p:sp>
        <p:nvSpPr>
          <p:cNvPr id="43" name="Shape 43"/>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dirty="0"/>
              <a:t>Continuous development aims to help us achieve better </a:t>
            </a:r>
            <a:r>
              <a:rPr b="1" dirty="0"/>
              <a:t>code quality </a:t>
            </a:r>
            <a:r>
              <a:rPr dirty="0"/>
              <a:t>(fewer bugs, or at least reduce their impact) </a:t>
            </a:r>
            <a:r>
              <a:rPr b="1" dirty="0"/>
              <a:t>and development velocity </a:t>
            </a:r>
            <a:r>
              <a:rPr dirty="0"/>
              <a:t>(get features out to customers faster) by creating </a:t>
            </a:r>
            <a:r>
              <a:rPr b="1" i="1" dirty="0"/>
              <a:t>frequent, fast feedback loops at each stage of the development process</a:t>
            </a:r>
            <a:r>
              <a:rPr dirty="0"/>
              <a:t>. Continuous development encourages us to perform frequent integrations, merging changes into our entire codebase, and running integration-scale tests frequently. Key to continuous development is frequent integration and deployment of our product</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Continuous development represents a process like agile, but distinguished by frequent feedback, which aims to help us to “</a:t>
            </a:r>
            <a:r>
              <a:rPr b="1" dirty="0">
                <a:solidFill>
                  <a:srgbClr val="FF0000"/>
                </a:solidFill>
              </a:rPr>
              <a:t>shift left</a:t>
            </a:r>
            <a:r>
              <a:rPr dirty="0"/>
              <a:t>”. Whereas in a traditional development process, we might integrate all of our changes and perform end-to-end tests (and deployments) on a weekly or monthly basis, continuous development argues for faster feedback loops: integrate your code hourly and deploy multiple times a day.</a:t>
            </a: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Shape 62"/>
          <p:cNvSpPr>
            <a:spLocks noGrp="1" noRot="1" noChangeAspect="1"/>
          </p:cNvSpPr>
          <p:nvPr>
            <p:ph type="sldImg"/>
          </p:nvPr>
        </p:nvSpPr>
        <p:spPr>
          <a:xfrm>
            <a:off x="381000" y="685800"/>
            <a:ext cx="6096000" cy="3429000"/>
          </a:xfrm>
          <a:prstGeom prst="rect">
            <a:avLst/>
          </a:prstGeom>
        </p:spPr>
        <p:txBody>
          <a:bodyPr/>
          <a:lstStyle/>
          <a:p>
            <a:endParaRPr/>
          </a:p>
        </p:txBody>
      </p:sp>
      <p:sp>
        <p:nvSpPr>
          <p:cNvPr id="63" name="Shape 63"/>
          <p:cNvSpPr>
            <a:spLocks noGrp="1"/>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r>
              <a:rPr dirty="0"/>
              <a:t>Continuous integration is particularly relevant in software that involves multiple components. A developer might change code in one component, say, the code that handles building the newsfeed that will show up in the returned page. This might live in one repo, and be an independent component. However, this component is part of a bigger, overall application, which consists of other components: the newsfeed probably depends on other components (like that which builds a friends list), and there might be other components that depend on the newsfeed (like something that builds a list of suggestions). There might be even more complex interactions with other components: like perhaps before sending a response back to a client, the server will save the response into a cache, and on repeated requests, that cache is served. There might be other changes going on, too - other developers are likely working on changing other components at the same time. Traditional waterfall or even agile development processes often involve performing integrations between all of these changes infrequently - perhaps weekly or monthly. The idea behind continuous integration is to integrate these changes and test them rapidly - as soon as they are created.</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Shape 67"/>
          <p:cNvSpPr>
            <a:spLocks noGrp="1" noRot="1" noChangeAspect="1"/>
          </p:cNvSpPr>
          <p:nvPr>
            <p:ph type="sldImg"/>
          </p:nvPr>
        </p:nvSpPr>
        <p:spPr>
          <a:xfrm>
            <a:off x="381000" y="685800"/>
            <a:ext cx="6096000" cy="3429000"/>
          </a:xfrm>
          <a:prstGeom prst="rect">
            <a:avLst/>
          </a:prstGeom>
        </p:spPr>
        <p:txBody>
          <a:bodyPr/>
          <a:lstStyle/>
          <a:p>
            <a:endParaRPr/>
          </a:p>
        </p:txBody>
      </p:sp>
      <p:sp>
        <p:nvSpPr>
          <p:cNvPr id="68" name="Shape 68"/>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b="1" dirty="0"/>
              <a:t>So, the core to continuous integration is to centrally and automatically execute these development processes, regularly.</a:t>
            </a:r>
          </a:p>
          <a:p>
            <a:pPr defTabSz="457200">
              <a:lnSpc>
                <a:spcPct val="117999"/>
              </a:lnSpc>
              <a:defRPr sz="2200">
                <a:latin typeface="Helvetica Neue"/>
                <a:ea typeface="Helvetica Neue"/>
                <a:cs typeface="Helvetica Neue"/>
                <a:sym typeface="Helvetica Neue"/>
              </a:defRPr>
            </a:pPr>
            <a:r>
              <a:rPr dirty="0"/>
              <a:t>With CI, we continuously assemble and test changes to our codebase. By performing these integrations quickly and frequently, we can get faster feedback, and hence, “shift left” - allowing bugs to be detected sooner. There’s an enormous difference in how long it takes to debug something if you detect the bug immediately after writing the code versus even, say, the next day - let alone after several weeks.</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CI processes are software pipelines. “</a:t>
            </a:r>
            <a:r>
              <a:rPr lang="en-US" dirty="0"/>
              <a:t>P</a:t>
            </a:r>
            <a:r>
              <a:rPr dirty="0"/>
              <a:t>ipeline” systems are good for building systems that have a specific order of operations, with dependencies between some steps. CI workflows follow this pattern: some steps depend on others (can’t test until you build), but many steps might be possible in parallel (run many different kinds of tests concurrently)</a:t>
            </a:r>
            <a:endParaRPr lang="en-US" dirty="0"/>
          </a:p>
          <a:p>
            <a:pPr defTabSz="457200">
              <a:lnSpc>
                <a:spcPct val="117999"/>
              </a:lnSpc>
              <a:defRPr sz="2200">
                <a:latin typeface="Helvetica Neue"/>
                <a:ea typeface="Helvetica Neue"/>
                <a:cs typeface="Helvetica Neue"/>
                <a:sym typeface="Helvetica Neue"/>
              </a:defRPr>
            </a:pPr>
            <a:endParaRPr lang="en-US" dirty="0"/>
          </a:p>
          <a:p>
            <a:pPr defTabSz="457200">
              <a:lnSpc>
                <a:spcPct val="117999"/>
              </a:lnSpc>
              <a:defRPr sz="2200">
                <a:latin typeface="Helvetica Neue"/>
                <a:ea typeface="Helvetica Neue"/>
                <a:cs typeface="Helvetica Neue"/>
                <a:sym typeface="Helvetica Neue"/>
              </a:defRPr>
            </a:pPr>
            <a:r>
              <a:rPr lang="en-US" dirty="0"/>
              <a:t>Consider our “social network application”, where we are changing code that builds a newsfeed, and other developers are changing other parts of the code? What concrete steps do you think that we should include in the build/test CI? Keep in mind that these might be things that you would otherwise do manually, but now have decided to automate.</a:t>
            </a:r>
          </a:p>
          <a:p>
            <a:pPr defTabSz="457200">
              <a:lnSpc>
                <a:spcPct val="117999"/>
              </a:lnSpc>
              <a:defRPr sz="2200">
                <a:latin typeface="Helvetica Neue"/>
                <a:ea typeface="Helvetica Neue"/>
                <a:cs typeface="Helvetica Neue"/>
                <a:sym typeface="Helvetica Neue"/>
              </a:defRPr>
            </a:pPr>
            <a:r>
              <a:rPr lang="en-US" dirty="0"/>
              <a:t>&lt;Examples, in case they don’t come up: Run unit tests, run integration tests, run international localization tests, validate that it still works with some infrastructure deployment, do regression testing, accessibility testing, check/gate on various quality metrics like coverage, security audit, code review&gt;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F7219-6BA5-47F5-B7F1-6B0D754E2DE9}"/>
              </a:ext>
            </a:extLst>
          </p:cNvPr>
          <p:cNvSpPr>
            <a:spLocks noGrp="1"/>
          </p:cNvSpPr>
          <p:nvPr>
            <p:ph type="ctrTitle"/>
          </p:nvPr>
        </p:nvSpPr>
        <p:spPr>
          <a:xfrm>
            <a:off x="539260" y="665163"/>
            <a:ext cx="10814539" cy="2387600"/>
          </a:xfrm>
        </p:spPr>
        <p:txBody>
          <a:bodyPr anchor="b">
            <a:normAutofit/>
          </a:bodyPr>
          <a:lstStyle>
            <a:lvl1pPr algn="l">
              <a:defRPr sz="3200"/>
            </a:lvl1pPr>
          </a:lstStyle>
          <a:p>
            <a:r>
              <a:rPr lang="en-US" dirty="0"/>
              <a:t>Click to edit Master title style</a:t>
            </a:r>
          </a:p>
        </p:txBody>
      </p:sp>
      <p:sp>
        <p:nvSpPr>
          <p:cNvPr id="3" name="Subtitle 2">
            <a:extLst>
              <a:ext uri="{FF2B5EF4-FFF2-40B4-BE49-F238E27FC236}">
                <a16:creationId xmlns:a16="http://schemas.microsoft.com/office/drawing/2014/main" id="{A5556012-95F5-425E-AD5B-78B7ACF1EC88}"/>
              </a:ext>
            </a:extLst>
          </p:cNvPr>
          <p:cNvSpPr>
            <a:spLocks noGrp="1"/>
          </p:cNvSpPr>
          <p:nvPr>
            <p:ph type="subTitle" idx="1"/>
          </p:nvPr>
        </p:nvSpPr>
        <p:spPr>
          <a:xfrm>
            <a:off x="539260" y="3237828"/>
            <a:ext cx="10128740" cy="1655762"/>
          </a:xfrm>
        </p:spPr>
        <p:txBody>
          <a:bodyPr>
            <a:normAutofit/>
          </a:bodyPr>
          <a:lstStyle>
            <a:lvl1pPr marL="0" indent="0" algn="l">
              <a:buNone/>
              <a:defRPr sz="2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C43B56B6-995F-4046-9C61-053D0E276BA3}"/>
              </a:ext>
            </a:extLst>
          </p:cNvPr>
          <p:cNvSpPr>
            <a:spLocks noGrp="1"/>
          </p:cNvSpPr>
          <p:nvPr>
            <p:ph type="dt" sz="half" idx="10"/>
          </p:nvPr>
        </p:nvSpPr>
        <p:spPr/>
        <p:txBody>
          <a:bodyPr/>
          <a:lstStyle/>
          <a:p>
            <a:fld id="{5D2A64DE-480B-420F-9649-4F8E696E08E0}" type="datetime1">
              <a:rPr lang="en-US" smtClean="0"/>
              <a:t>2/10/2025</a:t>
            </a:fld>
            <a:endParaRPr lang="en-US"/>
          </a:p>
        </p:txBody>
      </p:sp>
      <p:sp>
        <p:nvSpPr>
          <p:cNvPr id="5" name="Footer Placeholder 4">
            <a:extLst>
              <a:ext uri="{FF2B5EF4-FFF2-40B4-BE49-F238E27FC236}">
                <a16:creationId xmlns:a16="http://schemas.microsoft.com/office/drawing/2014/main" id="{6E05E065-1B81-411E-9A3E-A77A78A3AF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F6926-26F3-46DC-9948-0AFC9748AF72}"/>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8" name="Straight Connector 7">
            <a:extLst>
              <a:ext uri="{FF2B5EF4-FFF2-40B4-BE49-F238E27FC236}">
                <a16:creationId xmlns:a16="http://schemas.microsoft.com/office/drawing/2014/main" id="{FB7E862F-A43D-4114-BCB5-88FBB072B5E3}"/>
              </a:ext>
            </a:extLst>
          </p:cNvPr>
          <p:cNvCxnSpPr/>
          <p:nvPr userDrawn="1"/>
        </p:nvCxnSpPr>
        <p:spPr>
          <a:xfrm>
            <a:off x="539260" y="3055777"/>
            <a:ext cx="1081453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1794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D2A09-5B90-4641-93CD-8F57AD5570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1350F3-B3CE-4CFF-8DA5-52A7B3D17D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26664C-6D02-4CF4-9578-EE17046F17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029906-37E8-4C3E-9239-E2780C69472A}"/>
              </a:ext>
            </a:extLst>
          </p:cNvPr>
          <p:cNvSpPr>
            <a:spLocks noGrp="1"/>
          </p:cNvSpPr>
          <p:nvPr>
            <p:ph type="dt" sz="half" idx="10"/>
          </p:nvPr>
        </p:nvSpPr>
        <p:spPr/>
        <p:txBody>
          <a:bodyPr/>
          <a:lstStyle/>
          <a:p>
            <a:fld id="{EA476A42-A091-4468-A075-64A31BE59948}" type="datetime1">
              <a:rPr lang="en-US" smtClean="0"/>
              <a:t>2/10/2025</a:t>
            </a:fld>
            <a:endParaRPr lang="en-US"/>
          </a:p>
        </p:txBody>
      </p:sp>
      <p:sp>
        <p:nvSpPr>
          <p:cNvPr id="6" name="Footer Placeholder 5">
            <a:extLst>
              <a:ext uri="{FF2B5EF4-FFF2-40B4-BE49-F238E27FC236}">
                <a16:creationId xmlns:a16="http://schemas.microsoft.com/office/drawing/2014/main" id="{B4F4D540-F8F7-41A2-9AF8-CA9DC36733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0D207D-A9AE-4993-85BC-0A490AE0C78B}"/>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158473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5C82A-A252-4658-90F3-CD841E69172C}"/>
              </a:ext>
            </a:extLst>
          </p:cNvPr>
          <p:cNvSpPr>
            <a:spLocks noGrp="1"/>
          </p:cNvSpPr>
          <p:nvPr>
            <p:ph type="title"/>
          </p:nvPr>
        </p:nvSpPr>
        <p:spPr/>
        <p:txBody>
          <a:bodyPr>
            <a:normAutofit/>
          </a:bodyPr>
          <a:lstStyle>
            <a:lvl1pPr>
              <a:defRPr sz="3600"/>
            </a:lvl1pPr>
          </a:lstStyle>
          <a:p>
            <a:r>
              <a:rPr lang="en-US" dirty="0"/>
              <a:t>Click to edit Master title style</a:t>
            </a:r>
          </a:p>
        </p:txBody>
      </p:sp>
      <p:sp>
        <p:nvSpPr>
          <p:cNvPr id="3" name="Vertical Text Placeholder 2">
            <a:extLst>
              <a:ext uri="{FF2B5EF4-FFF2-40B4-BE49-F238E27FC236}">
                <a16:creationId xmlns:a16="http://schemas.microsoft.com/office/drawing/2014/main" id="{F756BDDE-3FD4-4076-B384-750403C872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B16770-ADA8-4EC3-8F93-CD06C87E7EC4}"/>
              </a:ext>
            </a:extLst>
          </p:cNvPr>
          <p:cNvSpPr>
            <a:spLocks noGrp="1"/>
          </p:cNvSpPr>
          <p:nvPr>
            <p:ph type="dt" sz="half" idx="10"/>
          </p:nvPr>
        </p:nvSpPr>
        <p:spPr/>
        <p:txBody>
          <a:bodyPr/>
          <a:lstStyle/>
          <a:p>
            <a:fld id="{0D3616D0-8311-4107-9726-6B805E7D05BA}" type="datetime1">
              <a:rPr lang="en-US" smtClean="0"/>
              <a:t>2/10/2025</a:t>
            </a:fld>
            <a:endParaRPr lang="en-US"/>
          </a:p>
        </p:txBody>
      </p:sp>
      <p:sp>
        <p:nvSpPr>
          <p:cNvPr id="5" name="Footer Placeholder 4">
            <a:extLst>
              <a:ext uri="{FF2B5EF4-FFF2-40B4-BE49-F238E27FC236}">
                <a16:creationId xmlns:a16="http://schemas.microsoft.com/office/drawing/2014/main" id="{956A9407-A07E-4CD6-8B79-2C5C32D324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AD9943-4565-4756-87D7-A459B5D658DA}"/>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10382564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6161F6-0B3C-4567-ADE2-6CD20FC7B0DB}"/>
              </a:ext>
            </a:extLst>
          </p:cNvPr>
          <p:cNvSpPr>
            <a:spLocks noGrp="1"/>
          </p:cNvSpPr>
          <p:nvPr>
            <p:ph type="title" orient="vert"/>
          </p:nvPr>
        </p:nvSpPr>
        <p:spPr>
          <a:xfrm>
            <a:off x="8724900" y="365125"/>
            <a:ext cx="2628900" cy="5811838"/>
          </a:xfrm>
        </p:spPr>
        <p:txBody>
          <a:bodyPr vert="eaVert">
            <a:normAutofit/>
          </a:bodyPr>
          <a:lstStyle>
            <a:lvl1pPr>
              <a:defRPr sz="3600"/>
            </a:lvl1pPr>
          </a:lstStyle>
          <a:p>
            <a:r>
              <a:rPr lang="en-US" dirty="0"/>
              <a:t>Click to edit Master title style</a:t>
            </a:r>
          </a:p>
        </p:txBody>
      </p:sp>
      <p:sp>
        <p:nvSpPr>
          <p:cNvPr id="3" name="Vertical Text Placeholder 2">
            <a:extLst>
              <a:ext uri="{FF2B5EF4-FFF2-40B4-BE49-F238E27FC236}">
                <a16:creationId xmlns:a16="http://schemas.microsoft.com/office/drawing/2014/main" id="{307F20CE-3E28-49C5-A941-80470819E0E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665335-11AE-43FA-B4FF-7C5C91A9C094}"/>
              </a:ext>
            </a:extLst>
          </p:cNvPr>
          <p:cNvSpPr>
            <a:spLocks noGrp="1"/>
          </p:cNvSpPr>
          <p:nvPr>
            <p:ph type="dt" sz="half" idx="10"/>
          </p:nvPr>
        </p:nvSpPr>
        <p:spPr/>
        <p:txBody>
          <a:bodyPr/>
          <a:lstStyle/>
          <a:p>
            <a:fld id="{3BC2557A-5C88-417A-A763-5AC779462A5F}" type="datetime1">
              <a:rPr lang="en-US" smtClean="0"/>
              <a:t>2/10/2025</a:t>
            </a:fld>
            <a:endParaRPr lang="en-US"/>
          </a:p>
        </p:txBody>
      </p:sp>
      <p:sp>
        <p:nvSpPr>
          <p:cNvPr id="5" name="Footer Placeholder 4">
            <a:extLst>
              <a:ext uri="{FF2B5EF4-FFF2-40B4-BE49-F238E27FC236}">
                <a16:creationId xmlns:a16="http://schemas.microsoft.com/office/drawing/2014/main" id="{A3CDB1C4-4B7A-48D9-8638-70DF828BEB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EDD15E-A1E1-4C0C-A962-2AD1B80CF666}"/>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15284287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2" name="Title Text"/>
          <p:cNvSpPr txBox="1">
            <a:spLocks noGrp="1"/>
          </p:cNvSpPr>
          <p:nvPr>
            <p:ph type="title"/>
          </p:nvPr>
        </p:nvSpPr>
        <p:spPr>
          <a:prstGeom prst="rect">
            <a:avLst/>
          </a:prstGeom>
        </p:spPr>
        <p:txBody>
          <a:bodyPr/>
          <a:lstStyle>
            <a:lvl1pPr>
              <a:defRPr baseline="0">
                <a:solidFill>
                  <a:schemeClr val="accent2"/>
                </a:solidFill>
              </a:defRPr>
            </a:lvl1pPr>
          </a:lstStyle>
          <a:p>
            <a:r>
              <a:rPr dirty="0"/>
              <a:t>Title Text</a:t>
            </a:r>
          </a:p>
        </p:txBody>
      </p:sp>
      <p:sp>
        <p:nvSpPr>
          <p:cNvPr id="53" name="Slide Number"/>
          <p:cNvSpPr txBox="1">
            <a:spLocks noGrp="1"/>
          </p:cNvSpPr>
          <p:nvPr>
            <p:ph type="sldNum" sz="quarter" idx="2"/>
          </p:nvPr>
        </p:nvSpPr>
        <p:spPr>
          <a:xfrm>
            <a:off x="15447360" y="6405248"/>
            <a:ext cx="278388" cy="274159"/>
          </a:xfrm>
          <a:prstGeom prst="rect">
            <a:avLst/>
          </a:prstGeom>
        </p:spPr>
        <p:txBody>
          <a:bodyPr/>
          <a:lstStyle/>
          <a:p>
            <a:pPr defTabSz="547695">
              <a:defRPr/>
            </a:pPr>
            <a:fld id="{86CB4B4D-7CA3-9044-876B-883B54F8677D}" type="slidenum">
              <a:rPr lang="en-US" smtClean="0"/>
              <a:pPr defTabSz="547695">
                <a:defRPr/>
              </a:pPr>
              <a:t>‹#›</a:t>
            </a:fld>
            <a:endParaRPr lang="en-US"/>
          </a:p>
        </p:txBody>
      </p:sp>
    </p:spTree>
    <p:extLst>
      <p:ext uri="{BB962C8B-B14F-4D97-AF65-F5344CB8AC3E}">
        <p14:creationId xmlns:p14="http://schemas.microsoft.com/office/powerpoint/2010/main" val="232169787"/>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1" name="Slide Title"/>
          <p:cNvSpPr txBox="1">
            <a:spLocks noGrp="1"/>
          </p:cNvSpPr>
          <p:nvPr>
            <p:ph type="title" hasCustomPrompt="1"/>
          </p:nvPr>
        </p:nvSpPr>
        <p:spPr>
          <a:xfrm>
            <a:off x="603250" y="539750"/>
            <a:ext cx="10985500" cy="716582"/>
          </a:xfrm>
          <a:prstGeom prst="rect">
            <a:avLst/>
          </a:prstGeom>
        </p:spPr>
        <p:txBody>
          <a:bodyPr anchor="t"/>
          <a:lstStyle>
            <a:lvl1pPr>
              <a:defRPr sz="4250" spc="-85">
                <a:solidFill>
                  <a:srgbClr val="005493"/>
                </a:solidFill>
              </a:defRPr>
            </a:lvl1pPr>
          </a:lstStyle>
          <a:p>
            <a:r>
              <a:t>Slide Title</a:t>
            </a:r>
          </a:p>
        </p:txBody>
      </p:sp>
      <p:sp>
        <p:nvSpPr>
          <p:cNvPr id="22" name="Body Level One…"/>
          <p:cNvSpPr txBox="1">
            <a:spLocks noGrp="1"/>
          </p:cNvSpPr>
          <p:nvPr>
            <p:ph type="body" sz="quarter" idx="1" hasCustomPrompt="1"/>
          </p:nvPr>
        </p:nvSpPr>
        <p:spPr>
          <a:xfrm>
            <a:off x="603250" y="1186480"/>
            <a:ext cx="10985500" cy="467391"/>
          </a:xfrm>
          <a:prstGeom prst="rect">
            <a:avLst/>
          </a:prstGeom>
        </p:spPr>
        <p:txBody>
          <a:bodyPr/>
          <a:lstStyle>
            <a:lvl1pPr>
              <a:defRPr sz="2750"/>
            </a:lvl1pPr>
            <a:lvl2pPr marL="654050" indent="-349250">
              <a:defRPr sz="2750"/>
            </a:lvl2pPr>
            <a:lvl3pPr marL="958850" indent="-349250">
              <a:defRPr sz="2750"/>
            </a:lvl3pPr>
            <a:lvl4pPr marL="1263650" indent="-349250">
              <a:defRPr sz="2750"/>
            </a:lvl4pPr>
            <a:lvl5pPr marL="1568450" indent="-349250">
              <a:defRPr sz="2750"/>
            </a:lvl5pPr>
          </a:lstStyle>
          <a:p>
            <a:r>
              <a:t>Slide Subtitle</a:t>
            </a:r>
          </a:p>
          <a:p>
            <a:pPr lvl="1"/>
            <a:endParaRPr/>
          </a:p>
          <a:p>
            <a:pPr lvl="2"/>
            <a:endParaRPr/>
          </a:p>
          <a:p>
            <a:pPr lvl="3"/>
            <a:endParaRPr/>
          </a:p>
          <a:p>
            <a:pPr lvl="4"/>
            <a:endParaRPr/>
          </a:p>
        </p:txBody>
      </p:sp>
      <p:sp>
        <p:nvSpPr>
          <p:cNvPr id="23" name="Body Level One…"/>
          <p:cNvSpPr txBox="1">
            <a:spLocks noGrp="1"/>
          </p:cNvSpPr>
          <p:nvPr>
            <p:ph type="body" idx="21" hasCustomPrompt="1"/>
          </p:nvPr>
        </p:nvSpPr>
        <p:spPr>
          <a:xfrm>
            <a:off x="603250" y="2124252"/>
            <a:ext cx="10985500" cy="4128007"/>
          </a:xfrm>
          <a:prstGeom prst="rect">
            <a:avLst/>
          </a:prstGeom>
        </p:spPr>
        <p:txBody>
          <a:bodyPr lIns="50800" tIns="50800" rIns="50800" bIns="50800"/>
          <a:lstStyle>
            <a:lvl1pPr marL="304800" indent="-304800" defTabSz="1219169">
              <a:lnSpc>
                <a:spcPct val="90000"/>
              </a:lnSpc>
              <a:spcBef>
                <a:spcPts val="2250"/>
              </a:spcBef>
              <a:buSzPct val="123000"/>
              <a:buChar char="•"/>
              <a:defRPr sz="2400" b="0"/>
            </a:lvl1pPr>
          </a:lstStyle>
          <a:p>
            <a:r>
              <a:t>Slide bullet text</a:t>
            </a: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4023294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C750D-385B-4340-80D6-9B052AFB3AD3}"/>
              </a:ext>
            </a:extLst>
          </p:cNvPr>
          <p:cNvSpPr>
            <a:spLocks noGrp="1"/>
          </p:cNvSpPr>
          <p:nvPr>
            <p:ph type="title"/>
          </p:nvPr>
        </p:nvSpPr>
        <p:spPr>
          <a:xfrm>
            <a:off x="838200" y="18255"/>
            <a:ext cx="10515600" cy="1325563"/>
          </a:xfrm>
        </p:spPr>
        <p:txBody>
          <a:bodyPr anchor="b">
            <a:norm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23A752EB-722E-4ED5-8E4A-83E134B1F613}"/>
              </a:ext>
            </a:extLst>
          </p:cNvPr>
          <p:cNvSpPr>
            <a:spLocks noGrp="1"/>
          </p:cNvSpPr>
          <p:nvPr>
            <p:ph idx="1"/>
          </p:nvPr>
        </p:nvSpPr>
        <p:spPr>
          <a:xfrm>
            <a:off x="838200" y="1500160"/>
            <a:ext cx="7887346"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B738D97-33FE-455F-99C1-5F94F8FEAE49}"/>
              </a:ext>
            </a:extLst>
          </p:cNvPr>
          <p:cNvSpPr>
            <a:spLocks noGrp="1"/>
          </p:cNvSpPr>
          <p:nvPr>
            <p:ph type="dt" sz="half" idx="10"/>
          </p:nvPr>
        </p:nvSpPr>
        <p:spPr/>
        <p:txBody>
          <a:bodyPr/>
          <a:lstStyle/>
          <a:p>
            <a:fld id="{07C7BFD4-467E-4EDE-93EA-052F5B39A4E5}" type="datetime1">
              <a:rPr lang="en-US" smtClean="0"/>
              <a:t>2/10/2025</a:t>
            </a:fld>
            <a:endParaRPr lang="en-US"/>
          </a:p>
        </p:txBody>
      </p:sp>
      <p:sp>
        <p:nvSpPr>
          <p:cNvPr id="5" name="Footer Placeholder 4">
            <a:extLst>
              <a:ext uri="{FF2B5EF4-FFF2-40B4-BE49-F238E27FC236}">
                <a16:creationId xmlns:a16="http://schemas.microsoft.com/office/drawing/2014/main" id="{0F871F14-9B49-4770-95DB-8F666E2A37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9E3BF3-5975-4AB7-B4BC-3D06649949E2}"/>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8" name="Straight Connector 7">
            <a:extLst>
              <a:ext uri="{FF2B5EF4-FFF2-40B4-BE49-F238E27FC236}">
                <a16:creationId xmlns:a16="http://schemas.microsoft.com/office/drawing/2014/main" id="{330E7402-9AD9-47A7-9A7C-9E2D251980C6}"/>
              </a:ext>
            </a:extLst>
          </p:cNvPr>
          <p:cNvCxnSpPr/>
          <p:nvPr userDrawn="1"/>
        </p:nvCxnSpPr>
        <p:spPr>
          <a:xfrm>
            <a:off x="838200" y="1429058"/>
            <a:ext cx="10515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4330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Code and Comment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C750D-385B-4340-80D6-9B052AFB3AD3}"/>
              </a:ext>
            </a:extLst>
          </p:cNvPr>
          <p:cNvSpPr>
            <a:spLocks noGrp="1"/>
          </p:cNvSpPr>
          <p:nvPr>
            <p:ph type="title"/>
          </p:nvPr>
        </p:nvSpPr>
        <p:spPr>
          <a:xfrm>
            <a:off x="838200" y="18255"/>
            <a:ext cx="10515600" cy="1325563"/>
          </a:xfrm>
        </p:spPr>
        <p:txBody>
          <a:bodyPr anchor="b">
            <a:norm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23A752EB-722E-4ED5-8E4A-83E134B1F613}"/>
              </a:ext>
            </a:extLst>
          </p:cNvPr>
          <p:cNvSpPr>
            <a:spLocks noGrp="1"/>
          </p:cNvSpPr>
          <p:nvPr>
            <p:ph idx="1"/>
          </p:nvPr>
        </p:nvSpPr>
        <p:spPr>
          <a:xfrm>
            <a:off x="8246272" y="1631794"/>
            <a:ext cx="3107528"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B738D97-33FE-455F-99C1-5F94F8FEAE49}"/>
              </a:ext>
            </a:extLst>
          </p:cNvPr>
          <p:cNvSpPr>
            <a:spLocks noGrp="1"/>
          </p:cNvSpPr>
          <p:nvPr>
            <p:ph type="dt" sz="half" idx="10"/>
          </p:nvPr>
        </p:nvSpPr>
        <p:spPr/>
        <p:txBody>
          <a:bodyPr/>
          <a:lstStyle/>
          <a:p>
            <a:fld id="{07C7BFD4-467E-4EDE-93EA-052F5B39A4E5}" type="datetime1">
              <a:rPr lang="en-US" smtClean="0"/>
              <a:t>2/10/2025</a:t>
            </a:fld>
            <a:endParaRPr lang="en-US"/>
          </a:p>
        </p:txBody>
      </p:sp>
      <p:sp>
        <p:nvSpPr>
          <p:cNvPr id="5" name="Footer Placeholder 4">
            <a:extLst>
              <a:ext uri="{FF2B5EF4-FFF2-40B4-BE49-F238E27FC236}">
                <a16:creationId xmlns:a16="http://schemas.microsoft.com/office/drawing/2014/main" id="{0F871F14-9B49-4770-95DB-8F666E2A37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9E3BF3-5975-4AB7-B4BC-3D06649949E2}"/>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8" name="Straight Connector 7">
            <a:extLst>
              <a:ext uri="{FF2B5EF4-FFF2-40B4-BE49-F238E27FC236}">
                <a16:creationId xmlns:a16="http://schemas.microsoft.com/office/drawing/2014/main" id="{330E7402-9AD9-47A7-9A7C-9E2D251980C6}"/>
              </a:ext>
            </a:extLst>
          </p:cNvPr>
          <p:cNvCxnSpPr/>
          <p:nvPr userDrawn="1"/>
        </p:nvCxnSpPr>
        <p:spPr>
          <a:xfrm>
            <a:off x="838200" y="1429058"/>
            <a:ext cx="10515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8719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29689-97C8-4C74-9DA9-41C0380CB9AE}"/>
              </a:ext>
            </a:extLst>
          </p:cNvPr>
          <p:cNvSpPr>
            <a:spLocks noGrp="1"/>
          </p:cNvSpPr>
          <p:nvPr>
            <p:ph type="title"/>
          </p:nvPr>
        </p:nvSpPr>
        <p:spPr>
          <a:xfrm>
            <a:off x="838200" y="0"/>
            <a:ext cx="10515600" cy="1325563"/>
          </a:xfrm>
        </p:spPr>
        <p:txBody>
          <a:bodyPr anchor="b">
            <a:normAutofit/>
          </a:bodyPr>
          <a:lstStyle>
            <a:lvl1pPr>
              <a:defRPr sz="3600"/>
            </a:lvl1pPr>
          </a:lstStyle>
          <a:p>
            <a:r>
              <a:rPr lang="en-US" dirty="0"/>
              <a:t>Click to edit Master title style</a:t>
            </a:r>
          </a:p>
        </p:txBody>
      </p:sp>
      <p:sp>
        <p:nvSpPr>
          <p:cNvPr id="3" name="Date Placeholder 2">
            <a:extLst>
              <a:ext uri="{FF2B5EF4-FFF2-40B4-BE49-F238E27FC236}">
                <a16:creationId xmlns:a16="http://schemas.microsoft.com/office/drawing/2014/main" id="{3C79868A-EEF3-4A9B-8549-9BADCF283326}"/>
              </a:ext>
            </a:extLst>
          </p:cNvPr>
          <p:cNvSpPr>
            <a:spLocks noGrp="1"/>
          </p:cNvSpPr>
          <p:nvPr>
            <p:ph type="dt" sz="half" idx="10"/>
          </p:nvPr>
        </p:nvSpPr>
        <p:spPr/>
        <p:txBody>
          <a:bodyPr/>
          <a:lstStyle/>
          <a:p>
            <a:fld id="{109E55A0-C911-4F03-82FC-7E5926047D46}" type="datetime1">
              <a:rPr lang="en-US" smtClean="0"/>
              <a:t>2/10/2025</a:t>
            </a:fld>
            <a:endParaRPr lang="en-US"/>
          </a:p>
        </p:txBody>
      </p:sp>
      <p:sp>
        <p:nvSpPr>
          <p:cNvPr id="4" name="Footer Placeholder 3">
            <a:extLst>
              <a:ext uri="{FF2B5EF4-FFF2-40B4-BE49-F238E27FC236}">
                <a16:creationId xmlns:a16="http://schemas.microsoft.com/office/drawing/2014/main" id="{761E0DFD-410D-4C41-9994-4C58047D5E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F70F3D0-5AE9-4747-A0A6-354F0667F65B}"/>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7" name="Straight Connector 6">
            <a:extLst>
              <a:ext uri="{FF2B5EF4-FFF2-40B4-BE49-F238E27FC236}">
                <a16:creationId xmlns:a16="http://schemas.microsoft.com/office/drawing/2014/main" id="{D110EEB6-6E3B-42EF-B771-796D5DACD6D4}"/>
              </a:ext>
            </a:extLst>
          </p:cNvPr>
          <p:cNvCxnSpPr/>
          <p:nvPr userDrawn="1"/>
        </p:nvCxnSpPr>
        <p:spPr>
          <a:xfrm>
            <a:off x="838200" y="1325563"/>
            <a:ext cx="10515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5907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E102D-7499-4BDC-8BA2-825474D95747}"/>
              </a:ext>
            </a:extLst>
          </p:cNvPr>
          <p:cNvSpPr>
            <a:spLocks noGrp="1"/>
          </p:cNvSpPr>
          <p:nvPr>
            <p:ph type="title"/>
          </p:nvPr>
        </p:nvSpPr>
        <p:spPr>
          <a:xfrm>
            <a:off x="831850" y="1709738"/>
            <a:ext cx="10515600" cy="2852737"/>
          </a:xfrm>
        </p:spPr>
        <p:txBody>
          <a:bodyPr anchor="b">
            <a:normAutofit/>
          </a:bodyPr>
          <a:lstStyle>
            <a:lvl1pPr>
              <a:defRPr sz="4400"/>
            </a:lvl1pPr>
          </a:lstStyle>
          <a:p>
            <a:r>
              <a:rPr lang="en-US" dirty="0"/>
              <a:t>Click to edit Master title style</a:t>
            </a:r>
          </a:p>
        </p:txBody>
      </p:sp>
      <p:sp>
        <p:nvSpPr>
          <p:cNvPr id="3" name="Text Placeholder 2">
            <a:extLst>
              <a:ext uri="{FF2B5EF4-FFF2-40B4-BE49-F238E27FC236}">
                <a16:creationId xmlns:a16="http://schemas.microsoft.com/office/drawing/2014/main" id="{84B50BCC-FEA6-4C8B-92DD-12ECC6BE1D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476A10-0098-476E-99F2-6C7151D25FAF}"/>
              </a:ext>
            </a:extLst>
          </p:cNvPr>
          <p:cNvSpPr>
            <a:spLocks noGrp="1"/>
          </p:cNvSpPr>
          <p:nvPr>
            <p:ph type="dt" sz="half" idx="10"/>
          </p:nvPr>
        </p:nvSpPr>
        <p:spPr/>
        <p:txBody>
          <a:bodyPr/>
          <a:lstStyle/>
          <a:p>
            <a:fld id="{A533CBE2-D5BE-47AC-ADC2-9CDFC1D0CF90}" type="datetime1">
              <a:rPr lang="en-US" smtClean="0"/>
              <a:t>2/10/2025</a:t>
            </a:fld>
            <a:endParaRPr lang="en-US"/>
          </a:p>
        </p:txBody>
      </p:sp>
      <p:sp>
        <p:nvSpPr>
          <p:cNvPr id="5" name="Footer Placeholder 4">
            <a:extLst>
              <a:ext uri="{FF2B5EF4-FFF2-40B4-BE49-F238E27FC236}">
                <a16:creationId xmlns:a16="http://schemas.microsoft.com/office/drawing/2014/main" id="{7E629B59-28A4-457E-A9FE-D43E630E98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9126F7-7826-4EEA-BCF7-F8DB1CCCD1E6}"/>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8" name="Straight Connector 7">
            <a:extLst>
              <a:ext uri="{FF2B5EF4-FFF2-40B4-BE49-F238E27FC236}">
                <a16:creationId xmlns:a16="http://schemas.microsoft.com/office/drawing/2014/main" id="{04FB97FE-BFE6-42A0-A36F-BB63DB3E7E5E}"/>
              </a:ext>
            </a:extLst>
          </p:cNvPr>
          <p:cNvCxnSpPr/>
          <p:nvPr userDrawn="1"/>
        </p:nvCxnSpPr>
        <p:spPr>
          <a:xfrm>
            <a:off x="831850" y="4562475"/>
            <a:ext cx="1052195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9088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AF8A4-82FA-4F62-BD67-4673378FCE4B}"/>
              </a:ext>
            </a:extLst>
          </p:cNvPr>
          <p:cNvSpPr>
            <a:spLocks noGrp="1"/>
          </p:cNvSpPr>
          <p:nvPr>
            <p:ph type="title"/>
          </p:nvPr>
        </p:nvSpPr>
        <p:spPr/>
        <p:txBody>
          <a:bodyPr anchor="b">
            <a:norm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C4D60252-C68E-46D7-AAA5-ABB7CE5E34AC}"/>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6A52B70-F8CF-48C4-AE1C-C9CF7101D0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E002AF-9677-413A-B99A-8C8BE9559F54}"/>
              </a:ext>
            </a:extLst>
          </p:cNvPr>
          <p:cNvSpPr>
            <a:spLocks noGrp="1"/>
          </p:cNvSpPr>
          <p:nvPr>
            <p:ph type="dt" sz="half" idx="10"/>
          </p:nvPr>
        </p:nvSpPr>
        <p:spPr/>
        <p:txBody>
          <a:bodyPr/>
          <a:lstStyle/>
          <a:p>
            <a:fld id="{39B7EDB1-CE74-4951-85A2-0B01C2128E28}" type="datetime1">
              <a:rPr lang="en-US" smtClean="0"/>
              <a:t>2/10/2025</a:t>
            </a:fld>
            <a:endParaRPr lang="en-US"/>
          </a:p>
        </p:txBody>
      </p:sp>
      <p:sp>
        <p:nvSpPr>
          <p:cNvPr id="6" name="Footer Placeholder 5">
            <a:extLst>
              <a:ext uri="{FF2B5EF4-FFF2-40B4-BE49-F238E27FC236}">
                <a16:creationId xmlns:a16="http://schemas.microsoft.com/office/drawing/2014/main" id="{75BD4DCA-3AF1-43DA-9E55-2BF67A618A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63AD69-C005-4694-9D91-F1A980961CC9}"/>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9" name="Straight Connector 8">
            <a:extLst>
              <a:ext uri="{FF2B5EF4-FFF2-40B4-BE49-F238E27FC236}">
                <a16:creationId xmlns:a16="http://schemas.microsoft.com/office/drawing/2014/main" id="{4505F67E-03A6-4630-A98D-6CACA3FBDDEF}"/>
              </a:ext>
            </a:extLst>
          </p:cNvPr>
          <p:cNvCxnSpPr/>
          <p:nvPr userDrawn="1"/>
        </p:nvCxnSpPr>
        <p:spPr>
          <a:xfrm>
            <a:off x="838200" y="1690688"/>
            <a:ext cx="10515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373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A34C9-6E2F-41F7-9D31-6E37FA5B47F9}"/>
              </a:ext>
            </a:extLst>
          </p:cNvPr>
          <p:cNvSpPr>
            <a:spLocks noGrp="1"/>
          </p:cNvSpPr>
          <p:nvPr>
            <p:ph type="title"/>
          </p:nvPr>
        </p:nvSpPr>
        <p:spPr>
          <a:xfrm>
            <a:off x="839788" y="365125"/>
            <a:ext cx="10515600" cy="1325563"/>
          </a:xfrm>
        </p:spPr>
        <p:txBody>
          <a:bodyPr anchor="b">
            <a:normAutofit/>
          </a:bodyPr>
          <a:lstStyle>
            <a:lvl1pPr>
              <a:defRPr sz="3600"/>
            </a:lvl1pPr>
          </a:lstStyle>
          <a:p>
            <a:r>
              <a:rPr lang="en-US" dirty="0"/>
              <a:t>Click to edit Master title style</a:t>
            </a:r>
          </a:p>
        </p:txBody>
      </p:sp>
      <p:sp>
        <p:nvSpPr>
          <p:cNvPr id="3" name="Text Placeholder 2">
            <a:extLst>
              <a:ext uri="{FF2B5EF4-FFF2-40B4-BE49-F238E27FC236}">
                <a16:creationId xmlns:a16="http://schemas.microsoft.com/office/drawing/2014/main" id="{B9BFBC22-43A4-440D-AAD7-465FAB57BE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BEFE43-C4CC-4FF0-B176-0C879EF27A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920B2B-FD99-4575-BC29-4A9B8A50BB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7A5329-47DA-4A08-8E7B-D898E11B7C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A08467-E7C4-4D3F-99C5-6D3AC3B22260}"/>
              </a:ext>
            </a:extLst>
          </p:cNvPr>
          <p:cNvSpPr>
            <a:spLocks noGrp="1"/>
          </p:cNvSpPr>
          <p:nvPr>
            <p:ph type="dt" sz="half" idx="10"/>
          </p:nvPr>
        </p:nvSpPr>
        <p:spPr/>
        <p:txBody>
          <a:bodyPr/>
          <a:lstStyle/>
          <a:p>
            <a:fld id="{2BC7EB92-A5C2-4807-A9DC-9EDE6CBFB241}" type="datetime1">
              <a:rPr lang="en-US" smtClean="0"/>
              <a:t>2/10/2025</a:t>
            </a:fld>
            <a:endParaRPr lang="en-US"/>
          </a:p>
        </p:txBody>
      </p:sp>
      <p:sp>
        <p:nvSpPr>
          <p:cNvPr id="8" name="Footer Placeholder 7">
            <a:extLst>
              <a:ext uri="{FF2B5EF4-FFF2-40B4-BE49-F238E27FC236}">
                <a16:creationId xmlns:a16="http://schemas.microsoft.com/office/drawing/2014/main" id="{5AA2D386-C960-49F4-8E0B-5A602B2133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5B938FD-9718-4972-A4A8-237B1A211C4A}"/>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2077612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E7A444-7D99-4911-9642-3917FA60A00A}"/>
              </a:ext>
            </a:extLst>
          </p:cNvPr>
          <p:cNvSpPr>
            <a:spLocks noGrp="1"/>
          </p:cNvSpPr>
          <p:nvPr>
            <p:ph type="dt" sz="half" idx="10"/>
          </p:nvPr>
        </p:nvSpPr>
        <p:spPr/>
        <p:txBody>
          <a:bodyPr/>
          <a:lstStyle/>
          <a:p>
            <a:fld id="{2B7B7EE0-7771-4CD5-9B2B-3550753A54A1}" type="datetime1">
              <a:rPr lang="en-US" smtClean="0"/>
              <a:t>2/10/2025</a:t>
            </a:fld>
            <a:endParaRPr lang="en-US"/>
          </a:p>
        </p:txBody>
      </p:sp>
      <p:sp>
        <p:nvSpPr>
          <p:cNvPr id="3" name="Footer Placeholder 2">
            <a:extLst>
              <a:ext uri="{FF2B5EF4-FFF2-40B4-BE49-F238E27FC236}">
                <a16:creationId xmlns:a16="http://schemas.microsoft.com/office/drawing/2014/main" id="{A3F82BF4-8CCE-40F5-87BF-30A8215B5E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281BF9-93A3-4F18-ADE7-E0E4F974DBE9}"/>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279463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55BC0-2C78-4530-B512-097E3FFC82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78D3CA-F128-4EAA-A043-41667828A9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AEE186-B06D-4105-84EF-95DBBCFDA4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086144-00CA-4143-8DA2-416236D78A82}"/>
              </a:ext>
            </a:extLst>
          </p:cNvPr>
          <p:cNvSpPr>
            <a:spLocks noGrp="1"/>
          </p:cNvSpPr>
          <p:nvPr>
            <p:ph type="dt" sz="half" idx="10"/>
          </p:nvPr>
        </p:nvSpPr>
        <p:spPr/>
        <p:txBody>
          <a:bodyPr/>
          <a:lstStyle/>
          <a:p>
            <a:fld id="{F8B318B3-0E87-4416-A9B8-D891968C2727}" type="datetime1">
              <a:rPr lang="en-US" smtClean="0"/>
              <a:t>2/10/2025</a:t>
            </a:fld>
            <a:endParaRPr lang="en-US"/>
          </a:p>
        </p:txBody>
      </p:sp>
      <p:sp>
        <p:nvSpPr>
          <p:cNvPr id="6" name="Footer Placeholder 5">
            <a:extLst>
              <a:ext uri="{FF2B5EF4-FFF2-40B4-BE49-F238E27FC236}">
                <a16:creationId xmlns:a16="http://schemas.microsoft.com/office/drawing/2014/main" id="{E338B172-43F1-4139-BF32-2DEDF2781D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3CB3DF-517A-4E87-8D32-82F85C3985F1}"/>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2397843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06F07A-0B22-4914-812A-DBA02B47952B}"/>
              </a:ext>
            </a:extLst>
          </p:cNvPr>
          <p:cNvSpPr>
            <a:spLocks noGrp="1"/>
          </p:cNvSpPr>
          <p:nvPr>
            <p:ph type="title"/>
          </p:nvPr>
        </p:nvSpPr>
        <p:spPr>
          <a:xfrm>
            <a:off x="838200" y="365125"/>
            <a:ext cx="10515600" cy="1325563"/>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892B9C33-4FFB-4197-A3C1-E6E3EB58E2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335E0F7-CC95-4DF1-9224-82B2702A27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D997E8-DDEE-43F1-8D9B-F8A1E11DE488}" type="datetime1">
              <a:rPr lang="en-US" smtClean="0"/>
              <a:t>2/10/2025</a:t>
            </a:fld>
            <a:endParaRPr lang="en-US"/>
          </a:p>
        </p:txBody>
      </p:sp>
      <p:sp>
        <p:nvSpPr>
          <p:cNvPr id="5" name="Footer Placeholder 4">
            <a:extLst>
              <a:ext uri="{FF2B5EF4-FFF2-40B4-BE49-F238E27FC236}">
                <a16:creationId xmlns:a16="http://schemas.microsoft.com/office/drawing/2014/main" id="{C63761D0-ED27-4802-A5F0-EFD89884E1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7E668E-F846-4B39-92B8-B429C92F7F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F37917-FD3A-4669-9018-DA04BCDD3D75}" type="slidenum">
              <a:rPr lang="en-US" smtClean="0"/>
              <a:t>‹#›</a:t>
            </a:fld>
            <a:endParaRPr lang="en-US"/>
          </a:p>
        </p:txBody>
      </p:sp>
    </p:spTree>
    <p:extLst>
      <p:ext uri="{BB962C8B-B14F-4D97-AF65-F5344CB8AC3E}">
        <p14:creationId xmlns:p14="http://schemas.microsoft.com/office/powerpoint/2010/main" val="22234769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 id="2147483654" r:id="rId4"/>
    <p:sldLayoutId id="2147483651" r:id="rId5"/>
    <p:sldLayoutId id="2147483652" r:id="rId6"/>
    <p:sldLayoutId id="2147483653" r:id="rId7"/>
    <p:sldLayoutId id="2147483655" r:id="rId8"/>
    <p:sldLayoutId id="2147483656" r:id="rId9"/>
    <p:sldLayoutId id="2147483657" r:id="rId10"/>
    <p:sldLayoutId id="2147483658" r:id="rId11"/>
    <p:sldLayoutId id="2147483659" r:id="rId12"/>
    <p:sldLayoutId id="2147483660" r:id="rId13"/>
    <p:sldLayoutId id="2147483663" r:id="rId14"/>
  </p:sldLayoutIdLst>
  <p:hf hdr="0" ftr="0" dt="0"/>
  <p:txStyles>
    <p:titleStyle>
      <a:lvl1pPr algn="l" defTabSz="914400" rtl="0" eaLnBrk="1" latinLnBrk="0" hangingPunct="1">
        <a:lnSpc>
          <a:spcPct val="90000"/>
        </a:lnSpc>
        <a:spcBef>
          <a:spcPct val="0"/>
        </a:spcBef>
        <a:buNone/>
        <a:defRPr sz="4400" kern="1200">
          <a:solidFill>
            <a:srgbClr val="0070C0"/>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ti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8.tif"/><Relationship Id="rId5" Type="http://schemas.openxmlformats.org/officeDocument/2006/relationships/image" Target="../media/image7.tif"/><Relationship Id="rId4" Type="http://schemas.openxmlformats.org/officeDocument/2006/relationships/image" Target="../media/image6.tif"/></Relationships>
</file>

<file path=ppt/slides/_rels/slide12.xml.rels><?xml version="1.0" encoding="UTF-8" standalone="yes"?>
<Relationships xmlns="http://schemas.openxmlformats.org/package/2006/relationships"><Relationship Id="rId3" Type="http://schemas.openxmlformats.org/officeDocument/2006/relationships/image" Target="../media/image10.ti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xkcd.com/1205/"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hyperlink" Target="https://github.com/neu-se/CONFETTI/action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s://github.com/neu-se/CONFETTI/actions" TargetMode="Externa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arxiv.org/abs/2310.12132"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semver.org/"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ti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spinnaker.io/"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hyperlink" Target="https://spinnaker.io/docs/concepts/#application-deployment" TargetMode="External"/><Relationship Id="rId5" Type="http://schemas.openxmlformats.org/officeDocument/2006/relationships/image" Target="../media/image25.png"/><Relationship Id="rId4" Type="http://schemas.openxmlformats.org/officeDocument/2006/relationships/image" Target="../media/image24.tif"/></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hyperlink" Target="https://www.youtube.com/watch?v=qyzymLlj9ag"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2.tif"/><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hyperlink" Target="https://www.datadoghq.com/blog/gke-dashboards-integration-improvements/"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34.tif"/><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hyperlink" Target="https://www.akitasoftware.com/blog-posts/plug-and-play-endpoint-views-for-metrics-errors"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6.tif"/><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hyperlink" Target="https://engineering.fb.com/2017/08/31/web/rapid-release-at-massive-scale/"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hyperlink" Target="https://www.henricodolfing.com/2019/06/project-failure-case-study-knight-capital.html" TargetMode="External"/><Relationship Id="rId4" Type="http://schemas.openxmlformats.org/officeDocument/2006/relationships/image" Target="../media/image39.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adn.com/alaska-news/aviation/2023/02/20/after-alaska-airlines-planes-bump-runway-a-scramble-to-pull-the-plug/"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3.jpe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itle 1"/>
          <p:cNvSpPr txBox="1">
            <a:spLocks noGrp="1"/>
          </p:cNvSpPr>
          <p:nvPr>
            <p:ph type="ctrTitle"/>
          </p:nvPr>
        </p:nvSpPr>
        <p:spPr>
          <a:prstGeom prst="rect">
            <a:avLst/>
          </a:prstGeom>
        </p:spPr>
        <p:txBody>
          <a:bodyPr/>
          <a:lstStyle/>
          <a:p>
            <a:r>
              <a:rPr dirty="0"/>
              <a:t>CS 4530: Fundamentals of Software Engineering</a:t>
            </a:r>
            <a:br>
              <a:rPr dirty="0"/>
            </a:br>
            <a:r>
              <a:rPr dirty="0"/>
              <a:t>Module </a:t>
            </a:r>
            <a:r>
              <a:rPr lang="en-US" dirty="0"/>
              <a:t>13: Continuous Development</a:t>
            </a:r>
            <a:endParaRPr dirty="0"/>
          </a:p>
        </p:txBody>
      </p:sp>
      <p:sp>
        <p:nvSpPr>
          <p:cNvPr id="117" name="Subtitle 7"/>
          <p:cNvSpPr txBox="1">
            <a:spLocks noGrp="1"/>
          </p:cNvSpPr>
          <p:nvPr>
            <p:ph type="subTitle" idx="1"/>
          </p:nvPr>
        </p:nvSpPr>
        <p:spPr>
          <a:prstGeom prst="rect">
            <a:avLst/>
          </a:prstGeom>
        </p:spPr>
        <p:txBody>
          <a:bodyPr/>
          <a:lstStyle/>
          <a:p>
            <a:pPr>
              <a:lnSpc>
                <a:spcPct val="100000"/>
              </a:lnSpc>
            </a:pPr>
            <a:r>
              <a:rPr lang="en-US" sz="2800" dirty="0"/>
              <a:t>Adeel </a:t>
            </a:r>
            <a:r>
              <a:rPr lang="en-US" sz="2800" dirty="0" err="1"/>
              <a:t>Bhutta</a:t>
            </a:r>
            <a:r>
              <a:rPr lang="en-US" sz="2800" dirty="0"/>
              <a:t> and Mitch Wand</a:t>
            </a:r>
          </a:p>
          <a:p>
            <a:pPr>
              <a:lnSpc>
                <a:spcPct val="100000"/>
              </a:lnSpc>
            </a:pPr>
            <a:r>
              <a:rPr lang="en-US" sz="2800" dirty="0"/>
              <a:t>Khoury College of Computer Sciences</a:t>
            </a:r>
          </a:p>
          <a:p>
            <a:endParaRPr lang="en-US" sz="2800" dirty="0"/>
          </a:p>
        </p:txBody>
      </p:sp>
      <p:sp>
        <p:nvSpPr>
          <p:cNvPr id="118" name="Slide Number Placeholder 3"/>
          <p:cNvSpPr txBox="1">
            <a:spLocks noGrp="1"/>
          </p:cNvSpPr>
          <p:nvPr>
            <p:ph type="sldNum" sz="quarter" idx="4294967295"/>
          </p:nvPr>
        </p:nvSpPr>
        <p:spPr>
          <a:xfrm>
            <a:off x="11933238" y="6415088"/>
            <a:ext cx="258762" cy="2476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fld id="{86CB4B4D-7CA3-9044-876B-883B54F8677D}" type="slidenum">
              <a:rPr lang="en-US" smtClean="0"/>
              <a:pPr/>
              <a:t>1</a:t>
            </a:fld>
            <a:endParaRPr/>
          </a:p>
        </p:txBody>
      </p:sp>
      <p:sp>
        <p:nvSpPr>
          <p:cNvPr id="119" name="Rectangle 2"/>
          <p:cNvSpPr txBox="1"/>
          <p:nvPr/>
        </p:nvSpPr>
        <p:spPr>
          <a:xfrm>
            <a:off x="584979" y="5710018"/>
            <a:ext cx="6004561"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a:solidFill>
                  <a:srgbClr val="5C5962"/>
                </a:solidFill>
              </a:defRPr>
            </a:pPr>
            <a:r>
              <a:rPr dirty="0"/>
              <a:t>© 202</a:t>
            </a:r>
            <a:r>
              <a:rPr lang="en-US" dirty="0"/>
              <a:t>5</a:t>
            </a:r>
            <a:r>
              <a:rPr dirty="0"/>
              <a:t> Released under the </a:t>
            </a:r>
            <a:r>
              <a:rPr u="sng" dirty="0">
                <a:solidFill>
                  <a:srgbClr val="0563C1"/>
                </a:solidFill>
                <a:uFill>
                  <a:solidFill>
                    <a:srgbClr val="0563C1"/>
                  </a:solidFill>
                </a:uFill>
                <a:hlinkClick r:id="rId3"/>
              </a:rPr>
              <a:t>CC BY-SA</a:t>
            </a:r>
            <a:r>
              <a:rPr dirty="0"/>
              <a:t> license</a:t>
            </a:r>
          </a:p>
        </p:txBody>
      </p:sp>
    </p:spTree>
    <p:extLst>
      <p:ext uri="{BB962C8B-B14F-4D97-AF65-F5344CB8AC3E}">
        <p14:creationId xmlns:p14="http://schemas.microsoft.com/office/powerpoint/2010/main" val="3856103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Continuous Integration"/>
          <p:cNvSpPr txBox="1">
            <a:spLocks noGrp="1"/>
          </p:cNvSpPr>
          <p:nvPr>
            <p:ph type="title"/>
          </p:nvPr>
        </p:nvSpPr>
        <p:spPr>
          <a:prstGeom prst="rect">
            <a:avLst/>
          </a:prstGeom>
        </p:spPr>
        <p:txBody>
          <a:bodyPr/>
          <a:lstStyle/>
          <a:p>
            <a:r>
              <a:rPr lang="en-US" dirty="0"/>
              <a:t>A </a:t>
            </a:r>
            <a:r>
              <a:rPr dirty="0"/>
              <a:t>CI </a:t>
            </a:r>
            <a:r>
              <a:rPr lang="en-US" dirty="0"/>
              <a:t>process </a:t>
            </a:r>
            <a:r>
              <a:rPr dirty="0"/>
              <a:t>is a software pipeline</a:t>
            </a:r>
          </a:p>
        </p:txBody>
      </p:sp>
      <p:grpSp>
        <p:nvGrpSpPr>
          <p:cNvPr id="3" name="0…………….">
            <a:extLst>
              <a:ext uri="{FF2B5EF4-FFF2-40B4-BE49-F238E27FC236}">
                <a16:creationId xmlns:a16="http://schemas.microsoft.com/office/drawing/2014/main" id="{0EE44212-67F8-A4C4-F75D-2C0288E4F640}"/>
              </a:ext>
            </a:extLst>
          </p:cNvPr>
          <p:cNvGrpSpPr/>
          <p:nvPr/>
        </p:nvGrpSpPr>
        <p:grpSpPr>
          <a:xfrm>
            <a:off x="3069877" y="2542970"/>
            <a:ext cx="3898694" cy="3641688"/>
            <a:chOff x="-1" y="-1"/>
            <a:chExt cx="7797385" cy="7283374"/>
          </a:xfrm>
        </p:grpSpPr>
        <p:sp>
          <p:nvSpPr>
            <p:cNvPr id="4" name="Rectangle">
              <a:extLst>
                <a:ext uri="{FF2B5EF4-FFF2-40B4-BE49-F238E27FC236}">
                  <a16:creationId xmlns:a16="http://schemas.microsoft.com/office/drawing/2014/main" id="{7C0BC24A-B88A-826A-1080-B12210346CE5}"/>
                </a:ext>
              </a:extLst>
            </p:cNvPr>
            <p:cNvSpPr/>
            <p:nvPr/>
          </p:nvSpPr>
          <p:spPr>
            <a:xfrm>
              <a:off x="-1" y="-1"/>
              <a:ext cx="7797385" cy="7283374"/>
            </a:xfrm>
            <a:prstGeom prst="rect">
              <a:avLst/>
            </a:prstGeom>
            <a:noFill/>
            <a:ln w="63500" cap="flat">
              <a:solidFill>
                <a:srgbClr val="000000"/>
              </a:solidFill>
              <a:prstDash val="solid"/>
              <a:miter lim="400000"/>
            </a:ln>
            <a:effectLst/>
          </p:spPr>
          <p:txBody>
            <a:bodyPr wrap="square" lIns="25400" tIns="25400" rIns="25400" bIns="25400" numCol="1" anchor="ctr">
              <a:noAutofit/>
            </a:bodyPr>
            <a:lstStyle/>
            <a:p>
              <a:pPr algn="ct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5" name="0…………….">
              <a:extLst>
                <a:ext uri="{FF2B5EF4-FFF2-40B4-BE49-F238E27FC236}">
                  <a16:creationId xmlns:a16="http://schemas.microsoft.com/office/drawing/2014/main" id="{272F8279-5ACF-EED8-21CE-5A09DFA2BFE3}"/>
                </a:ext>
              </a:extLst>
            </p:cNvPr>
            <p:cNvSpPr txBox="1"/>
            <p:nvPr/>
          </p:nvSpPr>
          <p:spPr>
            <a:xfrm>
              <a:off x="31749" y="3344168"/>
              <a:ext cx="7733885" cy="59503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defTabSz="825500">
                <a:defRPr sz="3200">
                  <a:solidFill>
                    <a:srgbClr val="FFFFFF"/>
                  </a:solidFill>
                  <a:latin typeface="Helvetica Neue Medium"/>
                  <a:ea typeface="Helvetica Neue Medium"/>
                  <a:cs typeface="Helvetica Neue Medium"/>
                  <a:sym typeface="Helvetica Neue Medium"/>
                </a:defRPr>
              </a:lvl1pPr>
            </a:lstStyle>
            <a:p>
              <a:pPr algn="ctr"/>
              <a:r>
                <a:rPr sz="1600"/>
                <a:t>0…………….</a:t>
              </a:r>
            </a:p>
          </p:txBody>
        </p:sp>
      </p:grpSp>
      <p:sp>
        <p:nvSpPr>
          <p:cNvPr id="6" name="Connection Line">
            <a:extLst>
              <a:ext uri="{FF2B5EF4-FFF2-40B4-BE49-F238E27FC236}">
                <a16:creationId xmlns:a16="http://schemas.microsoft.com/office/drawing/2014/main" id="{416DDCE9-84A2-CEF2-0BA6-149A7F40A6BF}"/>
              </a:ext>
            </a:extLst>
          </p:cNvPr>
          <p:cNvSpPr/>
          <p:nvPr/>
        </p:nvSpPr>
        <p:spPr>
          <a:xfrm>
            <a:off x="4650480" y="3060834"/>
            <a:ext cx="737503" cy="6351"/>
          </a:xfrm>
          <a:custGeom>
            <a:avLst/>
            <a:gdLst/>
            <a:ahLst/>
            <a:cxnLst>
              <a:cxn ang="0">
                <a:pos x="wd2" y="hd2"/>
              </a:cxn>
              <a:cxn ang="5400000">
                <a:pos x="wd2" y="hd2"/>
              </a:cxn>
              <a:cxn ang="10800000">
                <a:pos x="wd2" y="hd2"/>
              </a:cxn>
              <a:cxn ang="16200000">
                <a:pos x="wd2" y="hd2"/>
              </a:cxn>
            </a:cxnLst>
            <a:rect l="0" t="0" r="r" b="b"/>
            <a:pathLst>
              <a:path w="21600" h="15274" extrusionOk="0">
                <a:moveTo>
                  <a:pt x="0" y="15274"/>
                </a:moveTo>
                <a:cubicBezTo>
                  <a:pt x="7200" y="4474"/>
                  <a:pt x="14400" y="-6326"/>
                  <a:pt x="21600" y="4474"/>
                </a:cubicBezTo>
              </a:path>
            </a:pathLst>
          </a:custGeom>
          <a:ln w="63500">
            <a:solidFill>
              <a:srgbClr val="000000"/>
            </a:solidFill>
            <a:miter lim="400000"/>
            <a:tailEnd type="triangle"/>
          </a:ln>
        </p:spPr>
        <p:txBody>
          <a:bodyPr lIns="25400" tIns="25400" rIns="25400" bIns="25400"/>
          <a:lstStyle/>
          <a:p>
            <a:pPr algn="ctr">
              <a:defRPr>
                <a:latin typeface="+mj-lt"/>
                <a:ea typeface="+mj-ea"/>
                <a:cs typeface="+mj-cs"/>
                <a:sym typeface="Helvetica Neue"/>
              </a:defRPr>
            </a:pPr>
            <a:endParaRPr sz="900"/>
          </a:p>
        </p:txBody>
      </p:sp>
      <p:sp>
        <p:nvSpPr>
          <p:cNvPr id="7" name="Connection Line">
            <a:extLst>
              <a:ext uri="{FF2B5EF4-FFF2-40B4-BE49-F238E27FC236}">
                <a16:creationId xmlns:a16="http://schemas.microsoft.com/office/drawing/2014/main" id="{C7124435-FDEA-BCFC-448E-77D0737D3521}"/>
              </a:ext>
            </a:extLst>
          </p:cNvPr>
          <p:cNvSpPr/>
          <p:nvPr/>
        </p:nvSpPr>
        <p:spPr>
          <a:xfrm>
            <a:off x="6804032" y="3064009"/>
            <a:ext cx="737505" cy="1"/>
          </a:xfrm>
          <a:prstGeom prst="line">
            <a:avLst/>
          </a:prstGeom>
          <a:ln w="63500">
            <a:solidFill>
              <a:srgbClr val="000000"/>
            </a:solidFill>
            <a:miter lim="400000"/>
            <a:tailEnd type="triangle"/>
          </a:ln>
        </p:spPr>
        <p:txBody>
          <a:bodyPr lIns="22859" tIns="22859" rIns="22859" bIns="22859"/>
          <a:lstStyle/>
          <a:p>
            <a:pPr algn="ctr"/>
            <a:endParaRPr sz="900"/>
          </a:p>
        </p:txBody>
      </p:sp>
      <p:sp>
        <p:nvSpPr>
          <p:cNvPr id="8" name="Connection Line">
            <a:extLst>
              <a:ext uri="{FF2B5EF4-FFF2-40B4-BE49-F238E27FC236}">
                <a16:creationId xmlns:a16="http://schemas.microsoft.com/office/drawing/2014/main" id="{F00A3883-5B89-D764-927D-CC899260FF74}"/>
              </a:ext>
            </a:extLst>
          </p:cNvPr>
          <p:cNvSpPr/>
          <p:nvPr/>
        </p:nvSpPr>
        <p:spPr>
          <a:xfrm>
            <a:off x="8957585" y="3060834"/>
            <a:ext cx="737504" cy="6351"/>
          </a:xfrm>
          <a:custGeom>
            <a:avLst/>
            <a:gdLst/>
            <a:ahLst/>
            <a:cxnLst>
              <a:cxn ang="0">
                <a:pos x="wd2" y="hd2"/>
              </a:cxn>
              <a:cxn ang="5400000">
                <a:pos x="wd2" y="hd2"/>
              </a:cxn>
              <a:cxn ang="10800000">
                <a:pos x="wd2" y="hd2"/>
              </a:cxn>
              <a:cxn ang="16200000">
                <a:pos x="wd2" y="hd2"/>
              </a:cxn>
            </a:cxnLst>
            <a:rect l="0" t="0" r="r" b="b"/>
            <a:pathLst>
              <a:path w="21600" h="12471" extrusionOk="0">
                <a:moveTo>
                  <a:pt x="0" y="12471"/>
                </a:moveTo>
                <a:cubicBezTo>
                  <a:pt x="7200" y="-9129"/>
                  <a:pt x="14400" y="1671"/>
                  <a:pt x="21600" y="12471"/>
                </a:cubicBezTo>
              </a:path>
            </a:pathLst>
          </a:custGeom>
          <a:ln w="63500">
            <a:solidFill>
              <a:srgbClr val="000000"/>
            </a:solidFill>
            <a:miter lim="400000"/>
            <a:tailEnd type="triangle"/>
          </a:ln>
        </p:spPr>
        <p:txBody>
          <a:bodyPr lIns="25400" tIns="25400" rIns="25400" bIns="25400"/>
          <a:lstStyle/>
          <a:p>
            <a:pPr algn="ctr">
              <a:defRPr>
                <a:latin typeface="+mj-lt"/>
                <a:ea typeface="+mj-ea"/>
                <a:cs typeface="+mj-cs"/>
                <a:sym typeface="Helvetica Neue"/>
              </a:defRPr>
            </a:pPr>
            <a:endParaRPr sz="900"/>
          </a:p>
        </p:txBody>
      </p:sp>
      <p:sp>
        <p:nvSpPr>
          <p:cNvPr id="9" name="Connection Line">
            <a:extLst>
              <a:ext uri="{FF2B5EF4-FFF2-40B4-BE49-F238E27FC236}">
                <a16:creationId xmlns:a16="http://schemas.microsoft.com/office/drawing/2014/main" id="{122F5E53-627A-D327-A3D9-68DA2ADC9236}"/>
              </a:ext>
            </a:extLst>
          </p:cNvPr>
          <p:cNvSpPr/>
          <p:nvPr/>
        </p:nvSpPr>
        <p:spPr>
          <a:xfrm>
            <a:off x="2496913" y="3059453"/>
            <a:ext cx="737504" cy="6351"/>
          </a:xfrm>
          <a:custGeom>
            <a:avLst/>
            <a:gdLst/>
            <a:ahLst/>
            <a:cxnLst>
              <a:cxn ang="0">
                <a:pos x="wd2" y="hd2"/>
              </a:cxn>
              <a:cxn ang="5400000">
                <a:pos x="wd2" y="hd2"/>
              </a:cxn>
              <a:cxn ang="10800000">
                <a:pos x="wd2" y="hd2"/>
              </a:cxn>
              <a:cxn ang="16200000">
                <a:pos x="wd2" y="hd2"/>
              </a:cxn>
            </a:cxnLst>
            <a:rect l="0" t="0" r="r" b="b"/>
            <a:pathLst>
              <a:path w="21600" h="12471" extrusionOk="0">
                <a:moveTo>
                  <a:pt x="0" y="0"/>
                </a:moveTo>
                <a:cubicBezTo>
                  <a:pt x="7200" y="21600"/>
                  <a:pt x="14400" y="10800"/>
                  <a:pt x="21600" y="0"/>
                </a:cubicBezTo>
              </a:path>
            </a:pathLst>
          </a:custGeom>
          <a:ln w="63500">
            <a:solidFill>
              <a:srgbClr val="000000"/>
            </a:solidFill>
            <a:miter lim="400000"/>
            <a:tailEnd type="triangle"/>
          </a:ln>
        </p:spPr>
        <p:txBody>
          <a:bodyPr lIns="25400" tIns="25400" rIns="25400" bIns="25400"/>
          <a:lstStyle/>
          <a:p>
            <a:pPr algn="ctr">
              <a:defRPr>
                <a:latin typeface="+mj-lt"/>
                <a:ea typeface="+mj-ea"/>
                <a:cs typeface="+mj-cs"/>
                <a:sym typeface="Helvetica Neue"/>
              </a:defRPr>
            </a:pPr>
            <a:endParaRPr sz="900"/>
          </a:p>
        </p:txBody>
      </p:sp>
      <p:grpSp>
        <p:nvGrpSpPr>
          <p:cNvPr id="10" name="Code Review">
            <a:extLst>
              <a:ext uri="{FF2B5EF4-FFF2-40B4-BE49-F238E27FC236}">
                <a16:creationId xmlns:a16="http://schemas.microsoft.com/office/drawing/2014/main" id="{44DBFE0B-33A2-E76D-8210-A43745359CAF}"/>
              </a:ext>
            </a:extLst>
          </p:cNvPr>
          <p:cNvGrpSpPr/>
          <p:nvPr/>
        </p:nvGrpSpPr>
        <p:grpSpPr>
          <a:xfrm>
            <a:off x="1080878" y="3672125"/>
            <a:ext cx="1416037" cy="467392"/>
            <a:chOff x="0" y="-1"/>
            <a:chExt cx="2832072" cy="934782"/>
          </a:xfrm>
        </p:grpSpPr>
        <p:sp>
          <p:nvSpPr>
            <p:cNvPr id="11" name="Rectangle">
              <a:extLst>
                <a:ext uri="{FF2B5EF4-FFF2-40B4-BE49-F238E27FC236}">
                  <a16:creationId xmlns:a16="http://schemas.microsoft.com/office/drawing/2014/main" id="{723BB81A-9AC7-4BF6-C123-F0A1013FB0EB}"/>
                </a:ext>
              </a:extLst>
            </p:cNvPr>
            <p:cNvSpPr/>
            <p:nvPr/>
          </p:nvSpPr>
          <p:spPr>
            <a:xfrm>
              <a:off x="0" y="-1"/>
              <a:ext cx="2832072" cy="934782"/>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3000">
                  <a:solidFill>
                    <a:srgbClr val="FFFFFF"/>
                  </a:solidFill>
                  <a:latin typeface="Helvetica Neue Medium"/>
                  <a:ea typeface="Helvetica Neue Medium"/>
                  <a:cs typeface="Helvetica Neue Medium"/>
                  <a:sym typeface="Helvetica Neue Medium"/>
                </a:defRPr>
              </a:pPr>
              <a:endParaRPr sz="1500"/>
            </a:p>
          </p:txBody>
        </p:sp>
        <p:sp>
          <p:nvSpPr>
            <p:cNvPr id="12" name="Code Review">
              <a:extLst>
                <a:ext uri="{FF2B5EF4-FFF2-40B4-BE49-F238E27FC236}">
                  <a16:creationId xmlns:a16="http://schemas.microsoft.com/office/drawing/2014/main" id="{C2720A51-3AD1-D316-2C1E-7C31D45A440A}"/>
                </a:ext>
              </a:extLst>
            </p:cNvPr>
            <p:cNvSpPr txBox="1"/>
            <p:nvPr/>
          </p:nvSpPr>
          <p:spPr>
            <a:xfrm>
              <a:off x="0" y="185261"/>
              <a:ext cx="2832072" cy="5642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pPr algn="ctr"/>
              <a:r>
                <a:rPr sz="1500"/>
                <a:t>Code Review</a:t>
              </a:r>
            </a:p>
          </p:txBody>
        </p:sp>
      </p:grpSp>
      <p:grpSp>
        <p:nvGrpSpPr>
          <p:cNvPr id="13" name="Style Check">
            <a:extLst>
              <a:ext uri="{FF2B5EF4-FFF2-40B4-BE49-F238E27FC236}">
                <a16:creationId xmlns:a16="http://schemas.microsoft.com/office/drawing/2014/main" id="{EAA20C3D-C4BE-C992-0827-223D0C8CD0A0}"/>
              </a:ext>
            </a:extLst>
          </p:cNvPr>
          <p:cNvGrpSpPr/>
          <p:nvPr/>
        </p:nvGrpSpPr>
        <p:grpSpPr>
          <a:xfrm>
            <a:off x="3234430" y="3672125"/>
            <a:ext cx="1416037" cy="467392"/>
            <a:chOff x="-1" y="-1"/>
            <a:chExt cx="2832073" cy="934782"/>
          </a:xfrm>
        </p:grpSpPr>
        <p:sp>
          <p:nvSpPr>
            <p:cNvPr id="14" name="Rectangle">
              <a:extLst>
                <a:ext uri="{FF2B5EF4-FFF2-40B4-BE49-F238E27FC236}">
                  <a16:creationId xmlns:a16="http://schemas.microsoft.com/office/drawing/2014/main" id="{27C80A1B-5F99-9793-2A57-1218E1FD83D5}"/>
                </a:ext>
              </a:extLst>
            </p:cNvPr>
            <p:cNvSpPr/>
            <p:nvPr/>
          </p:nvSpPr>
          <p:spPr>
            <a:xfrm>
              <a:off x="-1" y="-1"/>
              <a:ext cx="2832073" cy="934782"/>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3000">
                  <a:solidFill>
                    <a:srgbClr val="FFFFFF"/>
                  </a:solidFill>
                  <a:latin typeface="Helvetica Neue Medium"/>
                  <a:ea typeface="Helvetica Neue Medium"/>
                  <a:cs typeface="Helvetica Neue Medium"/>
                  <a:sym typeface="Helvetica Neue Medium"/>
                </a:defRPr>
              </a:pPr>
              <a:endParaRPr sz="1500"/>
            </a:p>
          </p:txBody>
        </p:sp>
        <p:sp>
          <p:nvSpPr>
            <p:cNvPr id="15" name="Style Check">
              <a:extLst>
                <a:ext uri="{FF2B5EF4-FFF2-40B4-BE49-F238E27FC236}">
                  <a16:creationId xmlns:a16="http://schemas.microsoft.com/office/drawing/2014/main" id="{98598E95-5EA6-47D9-40AC-01EE46C15842}"/>
                </a:ext>
              </a:extLst>
            </p:cNvPr>
            <p:cNvSpPr txBox="1"/>
            <p:nvPr/>
          </p:nvSpPr>
          <p:spPr>
            <a:xfrm>
              <a:off x="-1" y="185261"/>
              <a:ext cx="2832073" cy="5642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pPr algn="ctr"/>
              <a:r>
                <a:rPr sz="1500"/>
                <a:t>Style Check</a:t>
              </a:r>
            </a:p>
          </p:txBody>
        </p:sp>
      </p:grpSp>
      <p:grpSp>
        <p:nvGrpSpPr>
          <p:cNvPr id="16" name="Compile">
            <a:extLst>
              <a:ext uri="{FF2B5EF4-FFF2-40B4-BE49-F238E27FC236}">
                <a16:creationId xmlns:a16="http://schemas.microsoft.com/office/drawing/2014/main" id="{1316B641-1849-0978-57CB-25243443A742}"/>
              </a:ext>
            </a:extLst>
          </p:cNvPr>
          <p:cNvGrpSpPr/>
          <p:nvPr/>
        </p:nvGrpSpPr>
        <p:grpSpPr>
          <a:xfrm>
            <a:off x="3234430" y="4277243"/>
            <a:ext cx="1416037" cy="467392"/>
            <a:chOff x="-1" y="-1"/>
            <a:chExt cx="2832073" cy="934782"/>
          </a:xfrm>
        </p:grpSpPr>
        <p:sp>
          <p:nvSpPr>
            <p:cNvPr id="17" name="Rectangle">
              <a:extLst>
                <a:ext uri="{FF2B5EF4-FFF2-40B4-BE49-F238E27FC236}">
                  <a16:creationId xmlns:a16="http://schemas.microsoft.com/office/drawing/2014/main" id="{A1FBEF75-C993-E8F5-764F-F780855E529E}"/>
                </a:ext>
              </a:extLst>
            </p:cNvPr>
            <p:cNvSpPr/>
            <p:nvPr/>
          </p:nvSpPr>
          <p:spPr>
            <a:xfrm>
              <a:off x="-1" y="-1"/>
              <a:ext cx="2832073" cy="934782"/>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3000">
                  <a:solidFill>
                    <a:srgbClr val="FFFFFF"/>
                  </a:solidFill>
                  <a:latin typeface="Helvetica Neue Medium"/>
                  <a:ea typeface="Helvetica Neue Medium"/>
                  <a:cs typeface="Helvetica Neue Medium"/>
                  <a:sym typeface="Helvetica Neue Medium"/>
                </a:defRPr>
              </a:pPr>
              <a:endParaRPr sz="1500"/>
            </a:p>
          </p:txBody>
        </p:sp>
        <p:sp>
          <p:nvSpPr>
            <p:cNvPr id="18" name="Compile">
              <a:extLst>
                <a:ext uri="{FF2B5EF4-FFF2-40B4-BE49-F238E27FC236}">
                  <a16:creationId xmlns:a16="http://schemas.microsoft.com/office/drawing/2014/main" id="{F1E5B161-DEC8-6171-66BC-DE2EB85F8950}"/>
                </a:ext>
              </a:extLst>
            </p:cNvPr>
            <p:cNvSpPr txBox="1"/>
            <p:nvPr/>
          </p:nvSpPr>
          <p:spPr>
            <a:xfrm>
              <a:off x="-1" y="185261"/>
              <a:ext cx="2832073" cy="5642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pPr algn="ctr"/>
              <a:r>
                <a:rPr sz="1500"/>
                <a:t>Compile</a:t>
              </a:r>
            </a:p>
          </p:txBody>
        </p:sp>
      </p:grpSp>
      <p:grpSp>
        <p:nvGrpSpPr>
          <p:cNvPr id="19" name="Unit Test">
            <a:extLst>
              <a:ext uri="{FF2B5EF4-FFF2-40B4-BE49-F238E27FC236}">
                <a16:creationId xmlns:a16="http://schemas.microsoft.com/office/drawing/2014/main" id="{C35B86E1-34DC-DBD5-9BD4-65E74C1BBBCB}"/>
              </a:ext>
            </a:extLst>
          </p:cNvPr>
          <p:cNvGrpSpPr/>
          <p:nvPr/>
        </p:nvGrpSpPr>
        <p:grpSpPr>
          <a:xfrm>
            <a:off x="3234430" y="4882360"/>
            <a:ext cx="1416037" cy="467392"/>
            <a:chOff x="-1" y="-1"/>
            <a:chExt cx="2832073" cy="934782"/>
          </a:xfrm>
        </p:grpSpPr>
        <p:sp>
          <p:nvSpPr>
            <p:cNvPr id="20" name="Rectangle">
              <a:extLst>
                <a:ext uri="{FF2B5EF4-FFF2-40B4-BE49-F238E27FC236}">
                  <a16:creationId xmlns:a16="http://schemas.microsoft.com/office/drawing/2014/main" id="{B724156D-5507-A937-79D1-DC33FC0264BA}"/>
                </a:ext>
              </a:extLst>
            </p:cNvPr>
            <p:cNvSpPr/>
            <p:nvPr/>
          </p:nvSpPr>
          <p:spPr>
            <a:xfrm>
              <a:off x="-1" y="-1"/>
              <a:ext cx="2832073" cy="934782"/>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3000">
                  <a:solidFill>
                    <a:srgbClr val="FFFFFF"/>
                  </a:solidFill>
                  <a:latin typeface="Helvetica Neue Medium"/>
                  <a:ea typeface="Helvetica Neue Medium"/>
                  <a:cs typeface="Helvetica Neue Medium"/>
                  <a:sym typeface="Helvetica Neue Medium"/>
                </a:defRPr>
              </a:pPr>
              <a:endParaRPr sz="1500"/>
            </a:p>
          </p:txBody>
        </p:sp>
        <p:sp>
          <p:nvSpPr>
            <p:cNvPr id="21" name="Unit Test">
              <a:extLst>
                <a:ext uri="{FF2B5EF4-FFF2-40B4-BE49-F238E27FC236}">
                  <a16:creationId xmlns:a16="http://schemas.microsoft.com/office/drawing/2014/main" id="{04E40912-96FE-BA60-255C-1E26CEBAC4A7}"/>
                </a:ext>
              </a:extLst>
            </p:cNvPr>
            <p:cNvSpPr txBox="1"/>
            <p:nvPr/>
          </p:nvSpPr>
          <p:spPr>
            <a:xfrm>
              <a:off x="-1" y="185261"/>
              <a:ext cx="2832073" cy="5642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pPr algn="ctr"/>
              <a:r>
                <a:rPr sz="1500"/>
                <a:t>Unit Test</a:t>
              </a:r>
            </a:p>
          </p:txBody>
        </p:sp>
      </p:grpSp>
      <p:grpSp>
        <p:nvGrpSpPr>
          <p:cNvPr id="22" name="Prepare Deployment">
            <a:extLst>
              <a:ext uri="{FF2B5EF4-FFF2-40B4-BE49-F238E27FC236}">
                <a16:creationId xmlns:a16="http://schemas.microsoft.com/office/drawing/2014/main" id="{961DE0E9-C825-8A85-3AAC-EA7DF949D8B3}"/>
              </a:ext>
            </a:extLst>
          </p:cNvPr>
          <p:cNvGrpSpPr/>
          <p:nvPr/>
        </p:nvGrpSpPr>
        <p:grpSpPr>
          <a:xfrm>
            <a:off x="3234430" y="5487478"/>
            <a:ext cx="1416037" cy="516578"/>
            <a:chOff x="-1" y="-1"/>
            <a:chExt cx="2832073" cy="1033154"/>
          </a:xfrm>
        </p:grpSpPr>
        <p:sp>
          <p:nvSpPr>
            <p:cNvPr id="23" name="Rectangle">
              <a:extLst>
                <a:ext uri="{FF2B5EF4-FFF2-40B4-BE49-F238E27FC236}">
                  <a16:creationId xmlns:a16="http://schemas.microsoft.com/office/drawing/2014/main" id="{8292ED4D-50BF-68BB-26B7-DAEA306B4211}"/>
                </a:ext>
              </a:extLst>
            </p:cNvPr>
            <p:cNvSpPr/>
            <p:nvPr/>
          </p:nvSpPr>
          <p:spPr>
            <a:xfrm>
              <a:off x="-1" y="-1"/>
              <a:ext cx="2832073" cy="1033154"/>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3000">
                  <a:solidFill>
                    <a:srgbClr val="FFFFFF"/>
                  </a:solidFill>
                  <a:latin typeface="Helvetica Neue Medium"/>
                  <a:ea typeface="Helvetica Neue Medium"/>
                  <a:cs typeface="Helvetica Neue Medium"/>
                  <a:sym typeface="Helvetica Neue Medium"/>
                </a:defRPr>
              </a:pPr>
              <a:endParaRPr sz="1500"/>
            </a:p>
          </p:txBody>
        </p:sp>
        <p:sp>
          <p:nvSpPr>
            <p:cNvPr id="24" name="Prepare Deployment">
              <a:extLst>
                <a:ext uri="{FF2B5EF4-FFF2-40B4-BE49-F238E27FC236}">
                  <a16:creationId xmlns:a16="http://schemas.microsoft.com/office/drawing/2014/main" id="{4A8664C1-C065-E491-07C9-A541E1E657DB}"/>
                </a:ext>
              </a:extLst>
            </p:cNvPr>
            <p:cNvSpPr txBox="1"/>
            <p:nvPr/>
          </p:nvSpPr>
          <p:spPr>
            <a:xfrm>
              <a:off x="-1" y="3615"/>
              <a:ext cx="2832073" cy="102592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pPr algn="ctr"/>
              <a:r>
                <a:rPr sz="1500"/>
                <a:t>Prepare Deployment</a:t>
              </a:r>
            </a:p>
          </p:txBody>
        </p:sp>
      </p:grpSp>
      <p:grpSp>
        <p:nvGrpSpPr>
          <p:cNvPr id="25" name="Integration Test">
            <a:extLst>
              <a:ext uri="{FF2B5EF4-FFF2-40B4-BE49-F238E27FC236}">
                <a16:creationId xmlns:a16="http://schemas.microsoft.com/office/drawing/2014/main" id="{F6B41FFB-51E7-2512-51D8-4B800AAAD74A}"/>
              </a:ext>
            </a:extLst>
          </p:cNvPr>
          <p:cNvGrpSpPr/>
          <p:nvPr/>
        </p:nvGrpSpPr>
        <p:grpSpPr>
          <a:xfrm>
            <a:off x="5387982" y="3669126"/>
            <a:ext cx="1416037" cy="467392"/>
            <a:chOff x="0" y="-1"/>
            <a:chExt cx="2832072" cy="934782"/>
          </a:xfrm>
        </p:grpSpPr>
        <p:sp>
          <p:nvSpPr>
            <p:cNvPr id="26" name="Rectangle">
              <a:extLst>
                <a:ext uri="{FF2B5EF4-FFF2-40B4-BE49-F238E27FC236}">
                  <a16:creationId xmlns:a16="http://schemas.microsoft.com/office/drawing/2014/main" id="{25E95E51-9509-343B-22EB-30FF44706D44}"/>
                </a:ext>
              </a:extLst>
            </p:cNvPr>
            <p:cNvSpPr/>
            <p:nvPr/>
          </p:nvSpPr>
          <p:spPr>
            <a:xfrm>
              <a:off x="0" y="-1"/>
              <a:ext cx="2832072" cy="934782"/>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3000">
                  <a:solidFill>
                    <a:srgbClr val="FFFFFF"/>
                  </a:solidFill>
                  <a:latin typeface="Helvetica Neue Medium"/>
                  <a:ea typeface="Helvetica Neue Medium"/>
                  <a:cs typeface="Helvetica Neue Medium"/>
                  <a:sym typeface="Helvetica Neue Medium"/>
                </a:defRPr>
              </a:pPr>
              <a:endParaRPr sz="1500"/>
            </a:p>
          </p:txBody>
        </p:sp>
        <p:sp>
          <p:nvSpPr>
            <p:cNvPr id="27" name="Integration Test">
              <a:extLst>
                <a:ext uri="{FF2B5EF4-FFF2-40B4-BE49-F238E27FC236}">
                  <a16:creationId xmlns:a16="http://schemas.microsoft.com/office/drawing/2014/main" id="{4F6ABA13-5376-BE8D-F2B8-F28EF1D97F9E}"/>
                </a:ext>
              </a:extLst>
            </p:cNvPr>
            <p:cNvSpPr txBox="1"/>
            <p:nvPr/>
          </p:nvSpPr>
          <p:spPr>
            <a:xfrm>
              <a:off x="0" y="185261"/>
              <a:ext cx="2832072" cy="5642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pPr algn="ctr"/>
              <a:r>
                <a:rPr sz="1500"/>
                <a:t>Integration Test</a:t>
              </a:r>
            </a:p>
          </p:txBody>
        </p:sp>
      </p:grpSp>
      <p:grpSp>
        <p:nvGrpSpPr>
          <p:cNvPr id="28" name="Load Test">
            <a:extLst>
              <a:ext uri="{FF2B5EF4-FFF2-40B4-BE49-F238E27FC236}">
                <a16:creationId xmlns:a16="http://schemas.microsoft.com/office/drawing/2014/main" id="{07B4CACB-75C4-63C5-ED04-6C48CDF34F2D}"/>
              </a:ext>
            </a:extLst>
          </p:cNvPr>
          <p:cNvGrpSpPr/>
          <p:nvPr/>
        </p:nvGrpSpPr>
        <p:grpSpPr>
          <a:xfrm>
            <a:off x="5387982" y="4277243"/>
            <a:ext cx="1416037" cy="467392"/>
            <a:chOff x="0" y="-1"/>
            <a:chExt cx="2832072" cy="934782"/>
          </a:xfrm>
        </p:grpSpPr>
        <p:sp>
          <p:nvSpPr>
            <p:cNvPr id="29" name="Rectangle">
              <a:extLst>
                <a:ext uri="{FF2B5EF4-FFF2-40B4-BE49-F238E27FC236}">
                  <a16:creationId xmlns:a16="http://schemas.microsoft.com/office/drawing/2014/main" id="{CE563516-CE4C-43F7-B4AD-7AC603AFFF40}"/>
                </a:ext>
              </a:extLst>
            </p:cNvPr>
            <p:cNvSpPr/>
            <p:nvPr/>
          </p:nvSpPr>
          <p:spPr>
            <a:xfrm>
              <a:off x="0" y="-1"/>
              <a:ext cx="2832072" cy="934782"/>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3000">
                  <a:solidFill>
                    <a:srgbClr val="FFFFFF"/>
                  </a:solidFill>
                  <a:latin typeface="Helvetica Neue Medium"/>
                  <a:ea typeface="Helvetica Neue Medium"/>
                  <a:cs typeface="Helvetica Neue Medium"/>
                  <a:sym typeface="Helvetica Neue Medium"/>
                </a:defRPr>
              </a:pPr>
              <a:endParaRPr sz="1500"/>
            </a:p>
          </p:txBody>
        </p:sp>
        <p:sp>
          <p:nvSpPr>
            <p:cNvPr id="30" name="Load Test">
              <a:extLst>
                <a:ext uri="{FF2B5EF4-FFF2-40B4-BE49-F238E27FC236}">
                  <a16:creationId xmlns:a16="http://schemas.microsoft.com/office/drawing/2014/main" id="{ADBE5942-5440-5BCD-6E9A-F0E6C6739E0E}"/>
                </a:ext>
              </a:extLst>
            </p:cNvPr>
            <p:cNvSpPr txBox="1"/>
            <p:nvPr/>
          </p:nvSpPr>
          <p:spPr>
            <a:xfrm>
              <a:off x="0" y="185261"/>
              <a:ext cx="2832072" cy="5642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pPr algn="ctr"/>
              <a:r>
                <a:rPr sz="1500"/>
                <a:t>Load Test</a:t>
              </a:r>
            </a:p>
          </p:txBody>
        </p:sp>
      </p:grpSp>
      <p:sp>
        <p:nvSpPr>
          <p:cNvPr id="31" name="Automate this centrally, provide a central record of results">
            <a:extLst>
              <a:ext uri="{FF2B5EF4-FFF2-40B4-BE49-F238E27FC236}">
                <a16:creationId xmlns:a16="http://schemas.microsoft.com/office/drawing/2014/main" id="{AAE51BE8-BB21-2288-8B85-B268CD31DA77}"/>
              </a:ext>
            </a:extLst>
          </p:cNvPr>
          <p:cNvSpPr txBox="1"/>
          <p:nvPr/>
        </p:nvSpPr>
        <p:spPr>
          <a:xfrm>
            <a:off x="663230" y="1595463"/>
            <a:ext cx="10220748" cy="4206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sz="2900" b="1">
                <a:solidFill>
                  <a:srgbClr val="000000"/>
                </a:solidFill>
                <a:latin typeface="+mj-lt"/>
                <a:ea typeface="+mj-ea"/>
                <a:cs typeface="+mj-cs"/>
                <a:sym typeface="Helvetica Neue"/>
              </a:defRPr>
            </a:lvl1pPr>
          </a:lstStyle>
          <a:p>
            <a:pPr algn="ctr"/>
            <a:r>
              <a:rPr sz="2400" dirty="0">
                <a:solidFill>
                  <a:srgbClr val="FF0000"/>
                </a:solidFill>
                <a:latin typeface="Verdana" panose="020B0604030504040204" pitchFamily="34" charset="0"/>
                <a:ea typeface="Verdana" panose="020B0604030504040204" pitchFamily="34" charset="0"/>
              </a:rPr>
              <a:t>Automate this centrally, provide a central record of results</a:t>
            </a:r>
          </a:p>
        </p:txBody>
      </p:sp>
      <p:grpSp>
        <p:nvGrpSpPr>
          <p:cNvPr id="32" name="KPIs">
            <a:extLst>
              <a:ext uri="{FF2B5EF4-FFF2-40B4-BE49-F238E27FC236}">
                <a16:creationId xmlns:a16="http://schemas.microsoft.com/office/drawing/2014/main" id="{FFE6272E-6653-B9D3-0540-E10652153716}"/>
              </a:ext>
            </a:extLst>
          </p:cNvPr>
          <p:cNvGrpSpPr/>
          <p:nvPr/>
        </p:nvGrpSpPr>
        <p:grpSpPr>
          <a:xfrm>
            <a:off x="9695088" y="3672125"/>
            <a:ext cx="1416037" cy="467392"/>
            <a:chOff x="0" y="-1"/>
            <a:chExt cx="2832072" cy="934782"/>
          </a:xfrm>
        </p:grpSpPr>
        <p:sp>
          <p:nvSpPr>
            <p:cNvPr id="33" name="Rectangle">
              <a:extLst>
                <a:ext uri="{FF2B5EF4-FFF2-40B4-BE49-F238E27FC236}">
                  <a16:creationId xmlns:a16="http://schemas.microsoft.com/office/drawing/2014/main" id="{1B6BD385-656E-DC7E-2D74-7167A2843DAC}"/>
                </a:ext>
              </a:extLst>
            </p:cNvPr>
            <p:cNvSpPr/>
            <p:nvPr/>
          </p:nvSpPr>
          <p:spPr>
            <a:xfrm>
              <a:off x="0" y="-1"/>
              <a:ext cx="2832072" cy="934782"/>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3000">
                  <a:solidFill>
                    <a:srgbClr val="FFFFFF"/>
                  </a:solidFill>
                  <a:latin typeface="Helvetica Neue Medium"/>
                  <a:ea typeface="Helvetica Neue Medium"/>
                  <a:cs typeface="Helvetica Neue Medium"/>
                  <a:sym typeface="Helvetica Neue Medium"/>
                </a:defRPr>
              </a:pPr>
              <a:endParaRPr sz="1500"/>
            </a:p>
          </p:txBody>
        </p:sp>
        <p:sp>
          <p:nvSpPr>
            <p:cNvPr id="34" name="KPIs">
              <a:extLst>
                <a:ext uri="{FF2B5EF4-FFF2-40B4-BE49-F238E27FC236}">
                  <a16:creationId xmlns:a16="http://schemas.microsoft.com/office/drawing/2014/main" id="{89BA721B-B8D9-6D56-6ED2-D51FD79289EE}"/>
                </a:ext>
              </a:extLst>
            </p:cNvPr>
            <p:cNvSpPr txBox="1"/>
            <p:nvPr/>
          </p:nvSpPr>
          <p:spPr>
            <a:xfrm>
              <a:off x="0" y="185261"/>
              <a:ext cx="2832072" cy="5642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pPr algn="ctr"/>
              <a:r>
                <a:rPr sz="1500"/>
                <a:t>KPIs</a:t>
              </a:r>
            </a:p>
          </p:txBody>
        </p:sp>
      </p:grpSp>
      <p:grpSp>
        <p:nvGrpSpPr>
          <p:cNvPr id="35" name="End-to-end Test">
            <a:extLst>
              <a:ext uri="{FF2B5EF4-FFF2-40B4-BE49-F238E27FC236}">
                <a16:creationId xmlns:a16="http://schemas.microsoft.com/office/drawing/2014/main" id="{C039D8C7-6F05-C2FD-7171-7904E96FD95B}"/>
              </a:ext>
            </a:extLst>
          </p:cNvPr>
          <p:cNvGrpSpPr/>
          <p:nvPr/>
        </p:nvGrpSpPr>
        <p:grpSpPr>
          <a:xfrm>
            <a:off x="7541534" y="3672125"/>
            <a:ext cx="1416038" cy="467392"/>
            <a:chOff x="-1" y="22568"/>
            <a:chExt cx="2832073" cy="934782"/>
          </a:xfrm>
        </p:grpSpPr>
        <p:sp>
          <p:nvSpPr>
            <p:cNvPr id="36" name="Rectangle">
              <a:extLst>
                <a:ext uri="{FF2B5EF4-FFF2-40B4-BE49-F238E27FC236}">
                  <a16:creationId xmlns:a16="http://schemas.microsoft.com/office/drawing/2014/main" id="{370E5167-0C4E-A8D5-A340-8226CB7D2157}"/>
                </a:ext>
              </a:extLst>
            </p:cNvPr>
            <p:cNvSpPr/>
            <p:nvPr/>
          </p:nvSpPr>
          <p:spPr>
            <a:xfrm>
              <a:off x="-1" y="22568"/>
              <a:ext cx="2832073" cy="934782"/>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2900">
                  <a:solidFill>
                    <a:srgbClr val="FFFFFF"/>
                  </a:solidFill>
                  <a:latin typeface="Helvetica Neue Medium"/>
                  <a:ea typeface="Helvetica Neue Medium"/>
                  <a:cs typeface="Helvetica Neue Medium"/>
                  <a:sym typeface="Helvetica Neue Medium"/>
                </a:defRPr>
              </a:pPr>
              <a:endParaRPr sz="1450"/>
            </a:p>
          </p:txBody>
        </p:sp>
        <p:sp>
          <p:nvSpPr>
            <p:cNvPr id="37" name="End-to-end Test">
              <a:extLst>
                <a:ext uri="{FF2B5EF4-FFF2-40B4-BE49-F238E27FC236}">
                  <a16:creationId xmlns:a16="http://schemas.microsoft.com/office/drawing/2014/main" id="{151F4C61-2205-84D4-63A3-76263C28818F}"/>
                </a:ext>
              </a:extLst>
            </p:cNvPr>
            <p:cNvSpPr txBox="1"/>
            <p:nvPr/>
          </p:nvSpPr>
          <p:spPr>
            <a:xfrm>
              <a:off x="-1" y="215526"/>
              <a:ext cx="2832073" cy="5488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defTabSz="825500">
                <a:defRPr sz="2900">
                  <a:solidFill>
                    <a:srgbClr val="FFFFFF"/>
                  </a:solidFill>
                  <a:latin typeface="Helvetica Neue Medium"/>
                  <a:ea typeface="Helvetica Neue Medium"/>
                  <a:cs typeface="Helvetica Neue Medium"/>
                  <a:sym typeface="Helvetica Neue Medium"/>
                </a:defRPr>
              </a:lvl1pPr>
            </a:lstStyle>
            <a:p>
              <a:pPr algn="ctr"/>
              <a:r>
                <a:rPr sz="1450"/>
                <a:t>End-to-end Test</a:t>
              </a:r>
            </a:p>
          </p:txBody>
        </p:sp>
      </p:grpSp>
      <p:grpSp>
        <p:nvGrpSpPr>
          <p:cNvPr id="38" name="Develop">
            <a:extLst>
              <a:ext uri="{FF2B5EF4-FFF2-40B4-BE49-F238E27FC236}">
                <a16:creationId xmlns:a16="http://schemas.microsoft.com/office/drawing/2014/main" id="{7BEA6A0E-A17E-C782-42AA-F511F5CBA3DC}"/>
              </a:ext>
            </a:extLst>
          </p:cNvPr>
          <p:cNvGrpSpPr/>
          <p:nvPr/>
        </p:nvGrpSpPr>
        <p:grpSpPr>
          <a:xfrm>
            <a:off x="1080878" y="2746508"/>
            <a:ext cx="1416037" cy="635003"/>
            <a:chOff x="0" y="-1"/>
            <a:chExt cx="2832072" cy="1270004"/>
          </a:xfrm>
        </p:grpSpPr>
        <p:sp>
          <p:nvSpPr>
            <p:cNvPr id="39" name="Rectangle">
              <a:extLst>
                <a:ext uri="{FF2B5EF4-FFF2-40B4-BE49-F238E27FC236}">
                  <a16:creationId xmlns:a16="http://schemas.microsoft.com/office/drawing/2014/main" id="{0EAD3174-999B-B04E-8285-1376F85B0FB9}"/>
                </a:ext>
              </a:extLst>
            </p:cNvPr>
            <p:cNvSpPr/>
            <p:nvPr/>
          </p:nvSpPr>
          <p:spPr>
            <a:xfrm>
              <a:off x="0" y="-1"/>
              <a:ext cx="2832072" cy="1270004"/>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4200">
                  <a:solidFill>
                    <a:srgbClr val="FFFFFF"/>
                  </a:solidFill>
                  <a:latin typeface="Helvetica Neue Medium"/>
                  <a:ea typeface="Helvetica Neue Medium"/>
                  <a:cs typeface="Helvetica Neue Medium"/>
                  <a:sym typeface="Helvetica Neue Medium"/>
                </a:defRPr>
              </a:pPr>
              <a:endParaRPr sz="2100"/>
            </a:p>
          </p:txBody>
        </p:sp>
        <p:sp>
          <p:nvSpPr>
            <p:cNvPr id="40" name="Develop">
              <a:extLst>
                <a:ext uri="{FF2B5EF4-FFF2-40B4-BE49-F238E27FC236}">
                  <a16:creationId xmlns:a16="http://schemas.microsoft.com/office/drawing/2014/main" id="{0AA28542-E091-A71E-7296-157D5B3D2598}"/>
                </a:ext>
              </a:extLst>
            </p:cNvPr>
            <p:cNvSpPr txBox="1"/>
            <p:nvPr/>
          </p:nvSpPr>
          <p:spPr>
            <a:xfrm>
              <a:off x="0" y="260539"/>
              <a:ext cx="2832072" cy="74892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defTabSz="825500">
                <a:defRPr sz="4200">
                  <a:solidFill>
                    <a:srgbClr val="FFFFFF"/>
                  </a:solidFill>
                  <a:latin typeface="Helvetica Neue Medium"/>
                  <a:ea typeface="Helvetica Neue Medium"/>
                  <a:cs typeface="Helvetica Neue Medium"/>
                  <a:sym typeface="Helvetica Neue Medium"/>
                </a:defRPr>
              </a:lvl1pPr>
            </a:lstStyle>
            <a:p>
              <a:pPr algn="ctr"/>
              <a:r>
                <a:rPr sz="2100"/>
                <a:t>Develop</a:t>
              </a:r>
            </a:p>
          </p:txBody>
        </p:sp>
      </p:grpSp>
      <p:grpSp>
        <p:nvGrpSpPr>
          <p:cNvPr id="41" name="Build">
            <a:extLst>
              <a:ext uri="{FF2B5EF4-FFF2-40B4-BE49-F238E27FC236}">
                <a16:creationId xmlns:a16="http://schemas.microsoft.com/office/drawing/2014/main" id="{826560D6-9F8E-EA85-036A-6A7E45865AB4}"/>
              </a:ext>
            </a:extLst>
          </p:cNvPr>
          <p:cNvGrpSpPr/>
          <p:nvPr/>
        </p:nvGrpSpPr>
        <p:grpSpPr>
          <a:xfrm>
            <a:off x="3234430" y="2746508"/>
            <a:ext cx="1416037" cy="635003"/>
            <a:chOff x="-1" y="-1"/>
            <a:chExt cx="2832073" cy="1270004"/>
          </a:xfrm>
        </p:grpSpPr>
        <p:sp>
          <p:nvSpPr>
            <p:cNvPr id="42" name="Rectangle">
              <a:extLst>
                <a:ext uri="{FF2B5EF4-FFF2-40B4-BE49-F238E27FC236}">
                  <a16:creationId xmlns:a16="http://schemas.microsoft.com/office/drawing/2014/main" id="{8244A1CB-FD25-8FA1-32C9-EDD16616D83C}"/>
                </a:ext>
              </a:extLst>
            </p:cNvPr>
            <p:cNvSpPr/>
            <p:nvPr/>
          </p:nvSpPr>
          <p:spPr>
            <a:xfrm>
              <a:off x="-1" y="-1"/>
              <a:ext cx="2832073" cy="1270004"/>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4200">
                  <a:solidFill>
                    <a:srgbClr val="FFFFFF"/>
                  </a:solidFill>
                  <a:latin typeface="Helvetica Neue Medium"/>
                  <a:ea typeface="Helvetica Neue Medium"/>
                  <a:cs typeface="Helvetica Neue Medium"/>
                  <a:sym typeface="Helvetica Neue Medium"/>
                </a:defRPr>
              </a:pPr>
              <a:endParaRPr sz="2100"/>
            </a:p>
          </p:txBody>
        </p:sp>
        <p:sp>
          <p:nvSpPr>
            <p:cNvPr id="43" name="Build">
              <a:extLst>
                <a:ext uri="{FF2B5EF4-FFF2-40B4-BE49-F238E27FC236}">
                  <a16:creationId xmlns:a16="http://schemas.microsoft.com/office/drawing/2014/main" id="{6C9C2C04-19D5-4C0F-742B-B9B6893F3004}"/>
                </a:ext>
              </a:extLst>
            </p:cNvPr>
            <p:cNvSpPr txBox="1"/>
            <p:nvPr/>
          </p:nvSpPr>
          <p:spPr>
            <a:xfrm>
              <a:off x="-1" y="260539"/>
              <a:ext cx="2832073" cy="74892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defTabSz="825500">
                <a:defRPr sz="4200">
                  <a:solidFill>
                    <a:srgbClr val="FFFFFF"/>
                  </a:solidFill>
                  <a:latin typeface="Helvetica Neue Medium"/>
                  <a:ea typeface="Helvetica Neue Medium"/>
                  <a:cs typeface="Helvetica Neue Medium"/>
                  <a:sym typeface="Helvetica Neue Medium"/>
                </a:defRPr>
              </a:lvl1pPr>
            </a:lstStyle>
            <a:p>
              <a:pPr algn="ctr"/>
              <a:r>
                <a:rPr sz="2100"/>
                <a:t>Build</a:t>
              </a:r>
            </a:p>
          </p:txBody>
        </p:sp>
      </p:grpSp>
      <p:grpSp>
        <p:nvGrpSpPr>
          <p:cNvPr id="44" name="Test">
            <a:extLst>
              <a:ext uri="{FF2B5EF4-FFF2-40B4-BE49-F238E27FC236}">
                <a16:creationId xmlns:a16="http://schemas.microsoft.com/office/drawing/2014/main" id="{0B7C86B7-F444-6109-3081-4CF4F5679D68}"/>
              </a:ext>
            </a:extLst>
          </p:cNvPr>
          <p:cNvGrpSpPr/>
          <p:nvPr/>
        </p:nvGrpSpPr>
        <p:grpSpPr>
          <a:xfrm>
            <a:off x="5387982" y="2746508"/>
            <a:ext cx="1416037" cy="635003"/>
            <a:chOff x="0" y="-1"/>
            <a:chExt cx="2832072" cy="1270004"/>
          </a:xfrm>
        </p:grpSpPr>
        <p:sp>
          <p:nvSpPr>
            <p:cNvPr id="45" name="Rectangle">
              <a:extLst>
                <a:ext uri="{FF2B5EF4-FFF2-40B4-BE49-F238E27FC236}">
                  <a16:creationId xmlns:a16="http://schemas.microsoft.com/office/drawing/2014/main" id="{916CC8BD-D544-9BC5-E544-4DDCAD1B5A0E}"/>
                </a:ext>
              </a:extLst>
            </p:cNvPr>
            <p:cNvSpPr/>
            <p:nvPr/>
          </p:nvSpPr>
          <p:spPr>
            <a:xfrm>
              <a:off x="0" y="-1"/>
              <a:ext cx="2832072" cy="1270004"/>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4200">
                  <a:solidFill>
                    <a:srgbClr val="FFFFFF"/>
                  </a:solidFill>
                  <a:latin typeface="Helvetica Neue Medium"/>
                  <a:ea typeface="Helvetica Neue Medium"/>
                  <a:cs typeface="Helvetica Neue Medium"/>
                  <a:sym typeface="Helvetica Neue Medium"/>
                </a:defRPr>
              </a:pPr>
              <a:endParaRPr sz="2100"/>
            </a:p>
          </p:txBody>
        </p:sp>
        <p:sp>
          <p:nvSpPr>
            <p:cNvPr id="46" name="Test">
              <a:extLst>
                <a:ext uri="{FF2B5EF4-FFF2-40B4-BE49-F238E27FC236}">
                  <a16:creationId xmlns:a16="http://schemas.microsoft.com/office/drawing/2014/main" id="{9C2E0F90-A2F8-8F09-23F5-516583A62F22}"/>
                </a:ext>
              </a:extLst>
            </p:cNvPr>
            <p:cNvSpPr txBox="1"/>
            <p:nvPr/>
          </p:nvSpPr>
          <p:spPr>
            <a:xfrm>
              <a:off x="0" y="260539"/>
              <a:ext cx="2832072" cy="74892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defTabSz="825500">
                <a:defRPr sz="4200">
                  <a:solidFill>
                    <a:srgbClr val="FFFFFF"/>
                  </a:solidFill>
                  <a:latin typeface="Helvetica Neue Medium"/>
                  <a:ea typeface="Helvetica Neue Medium"/>
                  <a:cs typeface="Helvetica Neue Medium"/>
                  <a:sym typeface="Helvetica Neue Medium"/>
                </a:defRPr>
              </a:lvl1pPr>
            </a:lstStyle>
            <a:p>
              <a:pPr algn="ctr"/>
              <a:r>
                <a:rPr sz="2100"/>
                <a:t>Test</a:t>
              </a:r>
            </a:p>
          </p:txBody>
        </p:sp>
      </p:grpSp>
      <p:grpSp>
        <p:nvGrpSpPr>
          <p:cNvPr id="47" name="Deploy">
            <a:extLst>
              <a:ext uri="{FF2B5EF4-FFF2-40B4-BE49-F238E27FC236}">
                <a16:creationId xmlns:a16="http://schemas.microsoft.com/office/drawing/2014/main" id="{ED681DB8-FCDC-F88B-27FF-CEC59F2D4A48}"/>
              </a:ext>
            </a:extLst>
          </p:cNvPr>
          <p:cNvGrpSpPr/>
          <p:nvPr/>
        </p:nvGrpSpPr>
        <p:grpSpPr>
          <a:xfrm>
            <a:off x="7541534" y="2746508"/>
            <a:ext cx="1416038" cy="635003"/>
            <a:chOff x="-1" y="-1"/>
            <a:chExt cx="2832073" cy="1270004"/>
          </a:xfrm>
        </p:grpSpPr>
        <p:sp>
          <p:nvSpPr>
            <p:cNvPr id="48" name="Rectangle">
              <a:extLst>
                <a:ext uri="{FF2B5EF4-FFF2-40B4-BE49-F238E27FC236}">
                  <a16:creationId xmlns:a16="http://schemas.microsoft.com/office/drawing/2014/main" id="{F104BA16-025F-D952-6A14-93ED0C0BE850}"/>
                </a:ext>
              </a:extLst>
            </p:cNvPr>
            <p:cNvSpPr/>
            <p:nvPr/>
          </p:nvSpPr>
          <p:spPr>
            <a:xfrm>
              <a:off x="-1" y="-1"/>
              <a:ext cx="2832073" cy="1270004"/>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4200">
                  <a:solidFill>
                    <a:srgbClr val="FFFFFF"/>
                  </a:solidFill>
                  <a:latin typeface="Helvetica Neue Medium"/>
                  <a:ea typeface="Helvetica Neue Medium"/>
                  <a:cs typeface="Helvetica Neue Medium"/>
                  <a:sym typeface="Helvetica Neue Medium"/>
                </a:defRPr>
              </a:pPr>
              <a:endParaRPr sz="2100"/>
            </a:p>
          </p:txBody>
        </p:sp>
        <p:sp>
          <p:nvSpPr>
            <p:cNvPr id="49" name="Deploy">
              <a:extLst>
                <a:ext uri="{FF2B5EF4-FFF2-40B4-BE49-F238E27FC236}">
                  <a16:creationId xmlns:a16="http://schemas.microsoft.com/office/drawing/2014/main" id="{D9939041-E087-7ACA-AB45-6C58A3A14B45}"/>
                </a:ext>
              </a:extLst>
            </p:cNvPr>
            <p:cNvSpPr txBox="1"/>
            <p:nvPr/>
          </p:nvSpPr>
          <p:spPr>
            <a:xfrm>
              <a:off x="-1" y="260539"/>
              <a:ext cx="2832073" cy="74892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defTabSz="825500">
                <a:defRPr sz="4200">
                  <a:solidFill>
                    <a:srgbClr val="FFFFFF"/>
                  </a:solidFill>
                  <a:latin typeface="Helvetica Neue Medium"/>
                  <a:ea typeface="Helvetica Neue Medium"/>
                  <a:cs typeface="Helvetica Neue Medium"/>
                  <a:sym typeface="Helvetica Neue Medium"/>
                </a:defRPr>
              </a:lvl1pPr>
            </a:lstStyle>
            <a:p>
              <a:pPr algn="ctr"/>
              <a:r>
                <a:rPr sz="2100"/>
                <a:t>Deploy</a:t>
              </a:r>
            </a:p>
          </p:txBody>
        </p:sp>
      </p:grpSp>
      <p:grpSp>
        <p:nvGrpSpPr>
          <p:cNvPr id="50" name="Monitor">
            <a:extLst>
              <a:ext uri="{FF2B5EF4-FFF2-40B4-BE49-F238E27FC236}">
                <a16:creationId xmlns:a16="http://schemas.microsoft.com/office/drawing/2014/main" id="{1110CE3F-986F-7CA4-22E1-06B6B1F37AD7}"/>
              </a:ext>
            </a:extLst>
          </p:cNvPr>
          <p:cNvGrpSpPr/>
          <p:nvPr/>
        </p:nvGrpSpPr>
        <p:grpSpPr>
          <a:xfrm>
            <a:off x="9695088" y="2746508"/>
            <a:ext cx="1416037" cy="635003"/>
            <a:chOff x="-1" y="-1"/>
            <a:chExt cx="2832073" cy="1270004"/>
          </a:xfrm>
        </p:grpSpPr>
        <p:sp>
          <p:nvSpPr>
            <p:cNvPr id="51" name="Rectangle">
              <a:extLst>
                <a:ext uri="{FF2B5EF4-FFF2-40B4-BE49-F238E27FC236}">
                  <a16:creationId xmlns:a16="http://schemas.microsoft.com/office/drawing/2014/main" id="{4B662566-F821-B3B4-0751-AE048E4EC085}"/>
                </a:ext>
              </a:extLst>
            </p:cNvPr>
            <p:cNvSpPr/>
            <p:nvPr/>
          </p:nvSpPr>
          <p:spPr>
            <a:xfrm>
              <a:off x="-1" y="-1"/>
              <a:ext cx="2832073" cy="1270004"/>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4200">
                  <a:solidFill>
                    <a:srgbClr val="FFFFFF"/>
                  </a:solidFill>
                  <a:latin typeface="Helvetica Neue Medium"/>
                  <a:ea typeface="Helvetica Neue Medium"/>
                  <a:cs typeface="Helvetica Neue Medium"/>
                  <a:sym typeface="Helvetica Neue Medium"/>
                </a:defRPr>
              </a:pPr>
              <a:endParaRPr sz="2100"/>
            </a:p>
          </p:txBody>
        </p:sp>
        <p:sp>
          <p:nvSpPr>
            <p:cNvPr id="52" name="Monitor">
              <a:extLst>
                <a:ext uri="{FF2B5EF4-FFF2-40B4-BE49-F238E27FC236}">
                  <a16:creationId xmlns:a16="http://schemas.microsoft.com/office/drawing/2014/main" id="{CAB79077-3474-C294-560D-6A91FDC95B09}"/>
                </a:ext>
              </a:extLst>
            </p:cNvPr>
            <p:cNvSpPr txBox="1"/>
            <p:nvPr/>
          </p:nvSpPr>
          <p:spPr>
            <a:xfrm>
              <a:off x="-1" y="260539"/>
              <a:ext cx="2832073" cy="74892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defTabSz="825500">
                <a:defRPr sz="4200">
                  <a:solidFill>
                    <a:srgbClr val="FFFFFF"/>
                  </a:solidFill>
                  <a:latin typeface="Helvetica Neue Medium"/>
                  <a:ea typeface="Helvetica Neue Medium"/>
                  <a:cs typeface="Helvetica Neue Medium"/>
                  <a:sym typeface="Helvetica Neue Medium"/>
                </a:defRPr>
              </a:lvl1pPr>
            </a:lstStyle>
            <a:p>
              <a:pPr algn="ctr"/>
              <a:r>
                <a:rPr sz="2100"/>
                <a:t>Monitor</a:t>
              </a:r>
            </a:p>
          </p:txBody>
        </p:sp>
      </p:grpSp>
      <p:pic>
        <p:nvPicPr>
          <p:cNvPr id="53" name="Image" descr="Image">
            <a:extLst>
              <a:ext uri="{FF2B5EF4-FFF2-40B4-BE49-F238E27FC236}">
                <a16:creationId xmlns:a16="http://schemas.microsoft.com/office/drawing/2014/main" id="{42528A99-4E3B-5610-70B5-9A456E10A239}"/>
              </a:ext>
            </a:extLst>
          </p:cNvPr>
          <p:cNvPicPr>
            <a:picLocks noChangeAspect="1"/>
          </p:cNvPicPr>
          <p:nvPr/>
        </p:nvPicPr>
        <p:blipFill>
          <a:blip r:embed="rId3"/>
          <a:stretch>
            <a:fillRect/>
          </a:stretch>
        </p:blipFill>
        <p:spPr>
          <a:xfrm>
            <a:off x="7606424" y="4882360"/>
            <a:ext cx="4564067" cy="1897515"/>
          </a:xfrm>
          <a:prstGeom prst="rect">
            <a:avLst/>
          </a:prstGeom>
          <a:ln w="12700">
            <a:miter lim="400000"/>
          </a:ln>
        </p:spPr>
      </p:pic>
      <p:sp>
        <p:nvSpPr>
          <p:cNvPr id="2" name="Arrow: Down 1">
            <a:extLst>
              <a:ext uri="{FF2B5EF4-FFF2-40B4-BE49-F238E27FC236}">
                <a16:creationId xmlns:a16="http://schemas.microsoft.com/office/drawing/2014/main" id="{35F6BAC7-F4D6-FD0C-0A8A-6624B04F8F8D}"/>
              </a:ext>
            </a:extLst>
          </p:cNvPr>
          <p:cNvSpPr/>
          <p:nvPr/>
        </p:nvSpPr>
        <p:spPr>
          <a:xfrm>
            <a:off x="4827823" y="2048937"/>
            <a:ext cx="560159" cy="392882"/>
          </a:xfrm>
          <a:prstGeom prst="downArrow">
            <a:avLst/>
          </a:prstGeom>
          <a:solidFill>
            <a:schemeClr val="tx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solidFill>
                <a:schemeClr val="tx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Continuous Integration in Practice"/>
          <p:cNvSpPr txBox="1">
            <a:spLocks noGrp="1"/>
          </p:cNvSpPr>
          <p:nvPr>
            <p:ph type="title"/>
          </p:nvPr>
        </p:nvSpPr>
        <p:spPr>
          <a:prstGeom prst="rect">
            <a:avLst/>
          </a:prstGeom>
        </p:spPr>
        <p:txBody>
          <a:bodyPr/>
          <a:lstStyle/>
          <a:p>
            <a:r>
              <a:rPr dirty="0"/>
              <a:t>CI </a:t>
            </a:r>
            <a:r>
              <a:rPr lang="en-US" dirty="0"/>
              <a:t>may be triggered by commits, pull requests, or other actions</a:t>
            </a:r>
            <a:endParaRPr dirty="0"/>
          </a:p>
        </p:txBody>
      </p:sp>
      <p:sp>
        <p:nvSpPr>
          <p:cNvPr id="71" name="Small scale, with a service like CircleCI, GitHub Actions or TravisCI"/>
          <p:cNvSpPr txBox="1">
            <a:spLocks noGrp="1"/>
          </p:cNvSpPr>
          <p:nvPr>
            <p:ph idx="1"/>
          </p:nvPr>
        </p:nvSpPr>
        <p:spPr>
          <a:prstGeom prst="rect">
            <a:avLst/>
          </a:prstGeom>
        </p:spPr>
        <p:txBody>
          <a:bodyPr/>
          <a:lstStyle/>
          <a:p>
            <a:pPr marL="0" indent="0">
              <a:buNone/>
            </a:pPr>
            <a:r>
              <a:rPr lang="en-US" dirty="0"/>
              <a:t>Example: </a:t>
            </a:r>
            <a:r>
              <a:rPr dirty="0"/>
              <a:t>Small scale</a:t>
            </a:r>
            <a:r>
              <a:rPr lang="en-US" dirty="0"/>
              <a:t> CI</a:t>
            </a:r>
            <a:r>
              <a:rPr dirty="0"/>
              <a:t>, with a service like </a:t>
            </a:r>
            <a:r>
              <a:rPr dirty="0" err="1"/>
              <a:t>CircleCI</a:t>
            </a:r>
            <a:r>
              <a:rPr dirty="0"/>
              <a:t>, GitHub Actions or </a:t>
            </a:r>
            <a:r>
              <a:rPr dirty="0" err="1"/>
              <a:t>TravisCI</a:t>
            </a:r>
            <a:endParaRPr dirty="0"/>
          </a:p>
        </p:txBody>
      </p:sp>
      <p:pic>
        <p:nvPicPr>
          <p:cNvPr id="72" name="Image" descr="Image"/>
          <p:cNvPicPr>
            <a:picLocks noChangeAspect="1"/>
          </p:cNvPicPr>
          <p:nvPr/>
        </p:nvPicPr>
        <p:blipFill>
          <a:blip r:embed="rId3"/>
          <a:stretch>
            <a:fillRect/>
          </a:stretch>
        </p:blipFill>
        <p:spPr>
          <a:xfrm>
            <a:off x="1936362" y="3709856"/>
            <a:ext cx="875110" cy="1491259"/>
          </a:xfrm>
          <a:prstGeom prst="rect">
            <a:avLst/>
          </a:prstGeom>
          <a:ln w="12700">
            <a:miter lim="400000"/>
          </a:ln>
        </p:spPr>
      </p:pic>
      <p:sp>
        <p:nvSpPr>
          <p:cNvPr id="73" name="Line"/>
          <p:cNvSpPr/>
          <p:nvPr/>
        </p:nvSpPr>
        <p:spPr>
          <a:xfrm flipV="1">
            <a:off x="2855233" y="2866912"/>
            <a:ext cx="2523510" cy="1314449"/>
          </a:xfrm>
          <a:prstGeom prst="line">
            <a:avLst/>
          </a:prstGeom>
          <a:ln w="25400">
            <a:solidFill>
              <a:srgbClr val="000000"/>
            </a:solidFill>
            <a:miter lim="400000"/>
            <a:tailEnd type="triangle"/>
          </a:ln>
        </p:spPr>
        <p:txBody>
          <a:bodyPr lIns="22859" tIns="22859" rIns="22859" bIns="22859"/>
          <a:lstStyle/>
          <a:p>
            <a:pPr algn="ctr" defTabSz="1219169">
              <a:defRPr sz="2400">
                <a:solidFill>
                  <a:srgbClr val="5E5E5E"/>
                </a:solidFill>
              </a:defRPr>
            </a:pPr>
            <a:endParaRPr sz="1200"/>
          </a:p>
        </p:txBody>
      </p:sp>
      <p:sp>
        <p:nvSpPr>
          <p:cNvPr id="74" name="Commits code to"/>
          <p:cNvSpPr txBox="1"/>
          <p:nvPr/>
        </p:nvSpPr>
        <p:spPr>
          <a:xfrm>
            <a:off x="2586486" y="2705361"/>
            <a:ext cx="2207655" cy="4568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ctr" defTabSz="821529">
              <a:defRPr sz="5000" i="1"/>
            </a:lvl1pPr>
          </a:lstStyle>
          <a:p>
            <a:r>
              <a:rPr sz="2500"/>
              <a:t>commits code to</a:t>
            </a:r>
          </a:p>
        </p:txBody>
      </p:sp>
      <p:pic>
        <p:nvPicPr>
          <p:cNvPr id="75" name="Image" descr="Image"/>
          <p:cNvPicPr>
            <a:picLocks noChangeAspect="1"/>
          </p:cNvPicPr>
          <p:nvPr/>
        </p:nvPicPr>
        <p:blipFill>
          <a:blip r:embed="rId4"/>
          <a:stretch>
            <a:fillRect/>
          </a:stretch>
        </p:blipFill>
        <p:spPr>
          <a:xfrm>
            <a:off x="5407687" y="2245532"/>
            <a:ext cx="1495053" cy="1242763"/>
          </a:xfrm>
          <a:prstGeom prst="rect">
            <a:avLst/>
          </a:prstGeom>
          <a:ln w="12700">
            <a:miter lim="400000"/>
          </a:ln>
        </p:spPr>
      </p:pic>
      <p:sp>
        <p:nvSpPr>
          <p:cNvPr id="76" name="Developer"/>
          <p:cNvSpPr txBox="1"/>
          <p:nvPr/>
        </p:nvSpPr>
        <p:spPr>
          <a:xfrm>
            <a:off x="1736533" y="3207248"/>
            <a:ext cx="1444625" cy="4568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ctr" defTabSz="821529">
              <a:defRPr sz="5000" b="1"/>
            </a:lvl1pPr>
          </a:lstStyle>
          <a:p>
            <a:r>
              <a:rPr sz="2500"/>
              <a:t>Developer</a:t>
            </a:r>
          </a:p>
        </p:txBody>
      </p:sp>
      <p:pic>
        <p:nvPicPr>
          <p:cNvPr id="77" name="Image" descr="Image"/>
          <p:cNvPicPr>
            <a:picLocks noChangeAspect="1"/>
          </p:cNvPicPr>
          <p:nvPr/>
        </p:nvPicPr>
        <p:blipFill>
          <a:blip r:embed="rId5"/>
          <a:stretch>
            <a:fillRect/>
          </a:stretch>
        </p:blipFill>
        <p:spPr>
          <a:xfrm>
            <a:off x="9162056" y="3981657"/>
            <a:ext cx="955283" cy="947656"/>
          </a:xfrm>
          <a:prstGeom prst="rect">
            <a:avLst/>
          </a:prstGeom>
          <a:ln w="12700">
            <a:miter lim="400000"/>
          </a:ln>
        </p:spPr>
      </p:pic>
      <p:sp>
        <p:nvSpPr>
          <p:cNvPr id="78" name="GitHub"/>
          <p:cNvSpPr txBox="1"/>
          <p:nvPr/>
        </p:nvSpPr>
        <p:spPr>
          <a:xfrm>
            <a:off x="5690766" y="1819166"/>
            <a:ext cx="1009891" cy="4568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ctr" defTabSz="821529">
              <a:defRPr sz="5000" b="1"/>
            </a:lvl1pPr>
          </a:lstStyle>
          <a:p>
            <a:r>
              <a:rPr sz="2500"/>
              <a:t>GitHub</a:t>
            </a:r>
          </a:p>
        </p:txBody>
      </p:sp>
      <p:sp>
        <p:nvSpPr>
          <p:cNvPr id="79" name="Line"/>
          <p:cNvSpPr/>
          <p:nvPr/>
        </p:nvSpPr>
        <p:spPr>
          <a:xfrm flipH="1" flipV="1">
            <a:off x="6837513" y="2906716"/>
            <a:ext cx="1558155" cy="1040244"/>
          </a:xfrm>
          <a:prstGeom prst="line">
            <a:avLst/>
          </a:prstGeom>
          <a:ln w="25400">
            <a:solidFill>
              <a:srgbClr val="000000"/>
            </a:solidFill>
            <a:miter lim="400000"/>
            <a:tailEnd type="triangle"/>
          </a:ln>
        </p:spPr>
        <p:txBody>
          <a:bodyPr lIns="22859" tIns="22859" rIns="22859" bIns="22859"/>
          <a:lstStyle/>
          <a:p>
            <a:pPr algn="ctr" defTabSz="1219169">
              <a:defRPr sz="2400">
                <a:solidFill>
                  <a:srgbClr val="5E5E5E"/>
                </a:solidFill>
              </a:defRPr>
            </a:pPr>
            <a:endParaRPr sz="1200"/>
          </a:p>
        </p:txBody>
      </p:sp>
      <p:sp>
        <p:nvSpPr>
          <p:cNvPr id="80" name="TravisCI"/>
          <p:cNvSpPr txBox="1"/>
          <p:nvPr/>
        </p:nvSpPr>
        <p:spPr>
          <a:xfrm>
            <a:off x="9217531" y="5063994"/>
            <a:ext cx="844333" cy="3645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ctr" defTabSz="821529">
              <a:defRPr sz="3800" b="1"/>
            </a:lvl1pPr>
          </a:lstStyle>
          <a:p>
            <a:r>
              <a:rPr sz="1900"/>
              <a:t>TravisCI</a:t>
            </a:r>
          </a:p>
        </p:txBody>
      </p:sp>
      <p:sp>
        <p:nvSpPr>
          <p:cNvPr id="81" name="Checks for updates"/>
          <p:cNvSpPr txBox="1"/>
          <p:nvPr/>
        </p:nvSpPr>
        <p:spPr>
          <a:xfrm>
            <a:off x="7436827" y="2811523"/>
            <a:ext cx="2482345" cy="4568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ctr" defTabSz="821529">
              <a:defRPr sz="5000" i="1"/>
            </a:lvl1pPr>
          </a:lstStyle>
          <a:p>
            <a:r>
              <a:rPr sz="2500"/>
              <a:t>checks for updates</a:t>
            </a:r>
          </a:p>
        </p:txBody>
      </p:sp>
      <p:sp>
        <p:nvSpPr>
          <p:cNvPr id="82" name="Runs build for each commit"/>
          <p:cNvSpPr txBox="1"/>
          <p:nvPr/>
        </p:nvSpPr>
        <p:spPr>
          <a:xfrm>
            <a:off x="7334138" y="5686386"/>
            <a:ext cx="2970480" cy="9031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lvl1pPr algn="ctr" defTabSz="821529">
              <a:defRPr sz="5400">
                <a:latin typeface="Helvetica Light"/>
                <a:ea typeface="Helvetica Light"/>
                <a:cs typeface="Helvetica Light"/>
                <a:sym typeface="Helvetica Light"/>
              </a:defRPr>
            </a:lvl1pPr>
          </a:lstStyle>
          <a:p>
            <a:r>
              <a:rPr sz="2700"/>
              <a:t>Runs build for each commit</a:t>
            </a:r>
          </a:p>
        </p:txBody>
      </p:sp>
      <p:pic>
        <p:nvPicPr>
          <p:cNvPr id="83" name="Image" descr="Image"/>
          <p:cNvPicPr>
            <a:picLocks noChangeAspect="1"/>
          </p:cNvPicPr>
          <p:nvPr/>
        </p:nvPicPr>
        <p:blipFill>
          <a:blip r:embed="rId6"/>
          <a:stretch>
            <a:fillRect/>
          </a:stretch>
        </p:blipFill>
        <p:spPr>
          <a:xfrm>
            <a:off x="8057342" y="4063909"/>
            <a:ext cx="833439" cy="833439"/>
          </a:xfrm>
          <a:prstGeom prst="rect">
            <a:avLst/>
          </a:prstGeom>
          <a:ln w="12700">
            <a:miter lim="400000"/>
          </a:ln>
        </p:spPr>
      </p:pic>
      <p:sp>
        <p:nvSpPr>
          <p:cNvPr id="84" name="GitHub Actions"/>
          <p:cNvSpPr txBox="1"/>
          <p:nvPr/>
        </p:nvSpPr>
        <p:spPr>
          <a:xfrm>
            <a:off x="8175747" y="4964961"/>
            <a:ext cx="827149" cy="6569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p>
            <a:pPr algn="ctr" defTabSz="410765">
              <a:defRPr sz="3800" b="1"/>
            </a:pPr>
            <a:r>
              <a:rPr sz="1900"/>
              <a:t>GitHub</a:t>
            </a:r>
            <a:br>
              <a:rPr sz="1900"/>
            </a:br>
            <a:r>
              <a:rPr sz="1900"/>
              <a:t>Actions</a:t>
            </a:r>
          </a:p>
        </p:txBody>
      </p:sp>
      <p:pic>
        <p:nvPicPr>
          <p:cNvPr id="85" name="Image" descr="Image"/>
          <p:cNvPicPr>
            <a:picLocks noChangeAspect="1"/>
          </p:cNvPicPr>
          <p:nvPr/>
        </p:nvPicPr>
        <p:blipFill>
          <a:blip r:embed="rId7"/>
          <a:stretch>
            <a:fillRect/>
          </a:stretch>
        </p:blipFill>
        <p:spPr>
          <a:xfrm>
            <a:off x="7060464" y="4155380"/>
            <a:ext cx="833439" cy="833439"/>
          </a:xfrm>
          <a:prstGeom prst="rect">
            <a:avLst/>
          </a:prstGeom>
          <a:ln w="12700">
            <a:miter lim="400000"/>
          </a:ln>
        </p:spPr>
      </p:pic>
      <p:sp>
        <p:nvSpPr>
          <p:cNvPr id="86" name="CircleCI"/>
          <p:cNvSpPr txBox="1"/>
          <p:nvPr/>
        </p:nvSpPr>
        <p:spPr>
          <a:xfrm>
            <a:off x="7066141" y="5111155"/>
            <a:ext cx="822083" cy="3645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ctr" defTabSz="821529">
              <a:defRPr sz="3800" b="1"/>
            </a:lvl1pPr>
          </a:lstStyle>
          <a:p>
            <a:r>
              <a:rPr sz="1900"/>
              <a:t>CircleCI</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The Power of Automating Feedback Loops"/>
          <p:cNvSpPr txBox="1">
            <a:spLocks noGrp="1"/>
          </p:cNvSpPr>
          <p:nvPr>
            <p:ph type="title"/>
          </p:nvPr>
        </p:nvSpPr>
        <p:spPr>
          <a:prstGeom prst="rect">
            <a:avLst/>
          </a:prstGeom>
        </p:spPr>
        <p:txBody>
          <a:bodyPr>
            <a:normAutofit/>
          </a:bodyPr>
          <a:lstStyle/>
          <a:p>
            <a:r>
              <a:rPr lang="en-US" dirty="0"/>
              <a:t>Automating Feedback Loops is Powerful</a:t>
            </a:r>
            <a:endParaRPr dirty="0"/>
          </a:p>
        </p:txBody>
      </p:sp>
      <p:sp>
        <p:nvSpPr>
          <p:cNvPr id="267" name="Consider tasks that are done by dozens of developers"/>
          <p:cNvSpPr txBox="1">
            <a:spLocks noGrp="1"/>
          </p:cNvSpPr>
          <p:nvPr>
            <p:ph idx="1"/>
          </p:nvPr>
        </p:nvSpPr>
        <p:spPr>
          <a:prstGeom prst="rect">
            <a:avLst/>
          </a:prstGeom>
        </p:spPr>
        <p:txBody>
          <a:bodyPr>
            <a:normAutofit/>
          </a:bodyPr>
          <a:lstStyle/>
          <a:p>
            <a:pPr marL="0" indent="0" algn="ctr">
              <a:buNone/>
            </a:pPr>
            <a:r>
              <a:rPr dirty="0"/>
              <a:t>Consider tasks that are done by </a:t>
            </a:r>
            <a:r>
              <a:rPr i="1" dirty="0"/>
              <a:t>dozens</a:t>
            </a:r>
            <a:r>
              <a:rPr dirty="0"/>
              <a:t> of developers</a:t>
            </a:r>
            <a:r>
              <a:rPr lang="en-US" dirty="0"/>
              <a:t> (e.g. testing/deployment)</a:t>
            </a:r>
            <a:endParaRPr dirty="0"/>
          </a:p>
        </p:txBody>
      </p:sp>
      <p:pic>
        <p:nvPicPr>
          <p:cNvPr id="269" name="Image" descr="Image"/>
          <p:cNvPicPr>
            <a:picLocks noChangeAspect="1"/>
          </p:cNvPicPr>
          <p:nvPr/>
        </p:nvPicPr>
        <p:blipFill>
          <a:blip r:embed="rId3"/>
          <a:stretch>
            <a:fillRect/>
          </a:stretch>
        </p:blipFill>
        <p:spPr>
          <a:xfrm>
            <a:off x="3405136" y="2351520"/>
            <a:ext cx="4793984" cy="3894850"/>
          </a:xfrm>
          <a:prstGeom prst="rect">
            <a:avLst/>
          </a:prstGeom>
          <a:ln w="12700">
            <a:miter lim="400000"/>
          </a:ln>
        </p:spPr>
      </p:pic>
      <p:sp>
        <p:nvSpPr>
          <p:cNvPr id="270" name="© Randal Munroe/xkcd, licensed CC-BY-SA…"/>
          <p:cNvSpPr txBox="1"/>
          <p:nvPr/>
        </p:nvSpPr>
        <p:spPr>
          <a:xfrm>
            <a:off x="4591050" y="6427093"/>
            <a:ext cx="2051844" cy="3282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r>
              <a:rPr sz="900"/>
              <a:t>© Randal Munroe/xkcd, licensed CC-BY-SA</a:t>
            </a:r>
          </a:p>
          <a:p>
            <a:r>
              <a:rPr sz="900" u="sng">
                <a:solidFill>
                  <a:srgbClr val="0000FF"/>
                </a:solidFill>
                <a:uFill>
                  <a:solidFill>
                    <a:srgbClr val="0000FF"/>
                  </a:solidFill>
                </a:uFill>
                <a:hlinkClick r:id="rId4"/>
              </a:rPr>
              <a:t>https://xkcd.com/1205/</a:t>
            </a:r>
            <a:r>
              <a:rPr sz="900"/>
              <a:t>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B227B-7A54-3BE2-5DC5-5523E0685952}"/>
              </a:ext>
            </a:extLst>
          </p:cNvPr>
          <p:cNvSpPr>
            <a:spLocks noGrp="1"/>
          </p:cNvSpPr>
          <p:nvPr>
            <p:ph type="title"/>
          </p:nvPr>
        </p:nvSpPr>
        <p:spPr/>
        <p:txBody>
          <a:bodyPr/>
          <a:lstStyle/>
          <a:p>
            <a:r>
              <a:rPr lang="en-US" dirty="0"/>
              <a:t>Typical CI pipeline</a:t>
            </a:r>
          </a:p>
        </p:txBody>
      </p:sp>
      <p:sp>
        <p:nvSpPr>
          <p:cNvPr id="3" name="Content Placeholder 2">
            <a:extLst>
              <a:ext uri="{FF2B5EF4-FFF2-40B4-BE49-F238E27FC236}">
                <a16:creationId xmlns:a16="http://schemas.microsoft.com/office/drawing/2014/main" id="{DDEF0998-B9FE-68A1-9410-AF962CA33FC4}"/>
              </a:ext>
            </a:extLst>
          </p:cNvPr>
          <p:cNvSpPr>
            <a:spLocks noGrp="1"/>
          </p:cNvSpPr>
          <p:nvPr>
            <p:ph idx="1"/>
          </p:nvPr>
        </p:nvSpPr>
        <p:spPr>
          <a:xfrm>
            <a:off x="838200" y="1500160"/>
            <a:ext cx="6753727" cy="4351338"/>
          </a:xfrm>
        </p:spPr>
        <p:txBody>
          <a:bodyPr/>
          <a:lstStyle/>
          <a:p>
            <a:r>
              <a:rPr lang="en-US" dirty="0"/>
              <a:t>Set up testing environment</a:t>
            </a:r>
          </a:p>
          <a:p>
            <a:r>
              <a:rPr lang="en-US" dirty="0"/>
              <a:t>Set up tests</a:t>
            </a:r>
          </a:p>
          <a:p>
            <a:r>
              <a:rPr lang="en-US" dirty="0"/>
              <a:t>Set up multiple input</a:t>
            </a:r>
          </a:p>
          <a:p>
            <a:r>
              <a:rPr lang="en-US" dirty="0"/>
              <a:t>Run all tests against all inputs </a:t>
            </a:r>
          </a:p>
          <a:p>
            <a:pPr lvl="1"/>
            <a:r>
              <a:rPr lang="en-US" dirty="0"/>
              <a:t>(preferably in parallel)</a:t>
            </a:r>
          </a:p>
          <a:p>
            <a:r>
              <a:rPr lang="en-US" dirty="0"/>
              <a:t>Record results and performance in central </a:t>
            </a:r>
            <a:r>
              <a:rPr lang="en-US" dirty="0" err="1"/>
              <a:t>db</a:t>
            </a:r>
            <a:endParaRPr lang="en-US" dirty="0"/>
          </a:p>
        </p:txBody>
      </p:sp>
      <p:sp>
        <p:nvSpPr>
          <p:cNvPr id="4" name="Slide Number Placeholder 3">
            <a:extLst>
              <a:ext uri="{FF2B5EF4-FFF2-40B4-BE49-F238E27FC236}">
                <a16:creationId xmlns:a16="http://schemas.microsoft.com/office/drawing/2014/main" id="{9FD36390-9BE4-D7A2-2D81-E2341C21C94A}"/>
              </a:ext>
            </a:extLst>
          </p:cNvPr>
          <p:cNvSpPr>
            <a:spLocks noGrp="1"/>
          </p:cNvSpPr>
          <p:nvPr>
            <p:ph type="sldNum" sz="quarter" idx="12"/>
          </p:nvPr>
        </p:nvSpPr>
        <p:spPr/>
        <p:txBody>
          <a:bodyPr/>
          <a:lstStyle/>
          <a:p>
            <a:fld id="{20F37917-FD3A-4669-9018-DA04BCDD3D75}" type="slidenum">
              <a:rPr lang="en-US" smtClean="0"/>
              <a:t>13</a:t>
            </a:fld>
            <a:endParaRPr lang="en-US"/>
          </a:p>
        </p:txBody>
      </p:sp>
      <p:grpSp>
        <p:nvGrpSpPr>
          <p:cNvPr id="5" name="Group 4">
            <a:extLst>
              <a:ext uri="{FF2B5EF4-FFF2-40B4-BE49-F238E27FC236}">
                <a16:creationId xmlns:a16="http://schemas.microsoft.com/office/drawing/2014/main" id="{7ECAED23-6B44-8A83-5312-134B16AAF7BC}"/>
              </a:ext>
            </a:extLst>
          </p:cNvPr>
          <p:cNvGrpSpPr/>
          <p:nvPr/>
        </p:nvGrpSpPr>
        <p:grpSpPr>
          <a:xfrm>
            <a:off x="8229598" y="1997243"/>
            <a:ext cx="3505199" cy="2680051"/>
            <a:chOff x="7460242" y="1855042"/>
            <a:chExt cx="4527992" cy="3334439"/>
          </a:xfrm>
        </p:grpSpPr>
        <p:sp>
          <p:nvSpPr>
            <p:cNvPr id="6" name="Combine">
              <a:extLst>
                <a:ext uri="{FF2B5EF4-FFF2-40B4-BE49-F238E27FC236}">
                  <a16:creationId xmlns:a16="http://schemas.microsoft.com/office/drawing/2014/main" id="{927A5330-E372-5216-FC3F-10B8CD706DE8}"/>
                </a:ext>
              </a:extLst>
            </p:cNvPr>
            <p:cNvSpPr txBox="1"/>
            <p:nvPr/>
          </p:nvSpPr>
          <p:spPr>
            <a:xfrm>
              <a:off x="10847476" y="4312390"/>
              <a:ext cx="983247" cy="3279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7860" tIns="17860" rIns="17860" bIns="17860" anchor="ctr"/>
            <a:lstStyle>
              <a:lvl1pPr defTabSz="821531">
                <a:defRPr sz="2500" b="1">
                  <a:solidFill>
                    <a:srgbClr val="000000"/>
                  </a:solidFill>
                  <a:latin typeface="+mn-lt"/>
                  <a:ea typeface="+mn-ea"/>
                  <a:cs typeface="+mn-cs"/>
                  <a:sym typeface="Helvetica"/>
                </a:defRPr>
              </a:lvl1pPr>
            </a:lstStyle>
            <a:p>
              <a:r>
                <a:rPr sz="625"/>
                <a:t>Combine</a:t>
              </a:r>
            </a:p>
          </p:txBody>
        </p:sp>
        <p:sp>
          <p:nvSpPr>
            <p:cNvPr id="7" name="Line">
              <a:extLst>
                <a:ext uri="{FF2B5EF4-FFF2-40B4-BE49-F238E27FC236}">
                  <a16:creationId xmlns:a16="http://schemas.microsoft.com/office/drawing/2014/main" id="{C3A83C25-9C99-9282-8FCA-D07D1E5AF27B}"/>
                </a:ext>
              </a:extLst>
            </p:cNvPr>
            <p:cNvSpPr/>
            <p:nvPr/>
          </p:nvSpPr>
          <p:spPr>
            <a:xfrm flipV="1">
              <a:off x="9711783" y="4130959"/>
              <a:ext cx="1" cy="690794"/>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8" name="Line">
              <a:extLst>
                <a:ext uri="{FF2B5EF4-FFF2-40B4-BE49-F238E27FC236}">
                  <a16:creationId xmlns:a16="http://schemas.microsoft.com/office/drawing/2014/main" id="{42DA03BD-7117-2C04-EA4C-3B2C3DF15638}"/>
                </a:ext>
              </a:extLst>
            </p:cNvPr>
            <p:cNvSpPr/>
            <p:nvPr/>
          </p:nvSpPr>
          <p:spPr>
            <a:xfrm flipH="1" flipV="1">
              <a:off x="8807930" y="4130959"/>
              <a:ext cx="901862" cy="690794"/>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9" name="Line">
              <a:extLst>
                <a:ext uri="{FF2B5EF4-FFF2-40B4-BE49-F238E27FC236}">
                  <a16:creationId xmlns:a16="http://schemas.microsoft.com/office/drawing/2014/main" id="{0169B405-A6E4-571C-3D8A-F34329C815C6}"/>
                </a:ext>
              </a:extLst>
            </p:cNvPr>
            <p:cNvSpPr/>
            <p:nvPr/>
          </p:nvSpPr>
          <p:spPr>
            <a:xfrm flipV="1">
              <a:off x="9713654" y="4135212"/>
              <a:ext cx="950579" cy="682287"/>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10" name="Line">
              <a:extLst>
                <a:ext uri="{FF2B5EF4-FFF2-40B4-BE49-F238E27FC236}">
                  <a16:creationId xmlns:a16="http://schemas.microsoft.com/office/drawing/2014/main" id="{3B6402F1-974C-0121-4892-163BDBE5A4F0}"/>
                </a:ext>
              </a:extLst>
            </p:cNvPr>
            <p:cNvSpPr/>
            <p:nvPr/>
          </p:nvSpPr>
          <p:spPr>
            <a:xfrm flipV="1">
              <a:off x="9729095" y="4203048"/>
              <a:ext cx="1706097" cy="546615"/>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11" name="Line">
              <a:extLst>
                <a:ext uri="{FF2B5EF4-FFF2-40B4-BE49-F238E27FC236}">
                  <a16:creationId xmlns:a16="http://schemas.microsoft.com/office/drawing/2014/main" id="{596D79FB-5806-1BE4-887F-188D05BB87E0}"/>
                </a:ext>
              </a:extLst>
            </p:cNvPr>
            <p:cNvSpPr/>
            <p:nvPr/>
          </p:nvSpPr>
          <p:spPr>
            <a:xfrm flipH="1" flipV="1">
              <a:off x="7827314" y="4147582"/>
              <a:ext cx="1850913" cy="657546"/>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12" name="Result">
              <a:extLst>
                <a:ext uri="{FF2B5EF4-FFF2-40B4-BE49-F238E27FC236}">
                  <a16:creationId xmlns:a16="http://schemas.microsoft.com/office/drawing/2014/main" id="{972A04BC-CD00-2C33-E909-831EFEDB7DEF}"/>
                </a:ext>
              </a:extLst>
            </p:cNvPr>
            <p:cNvSpPr/>
            <p:nvPr/>
          </p:nvSpPr>
          <p:spPr>
            <a:xfrm>
              <a:off x="7485153" y="4634822"/>
              <a:ext cx="4503081" cy="554659"/>
            </a:xfrm>
            <a:prstGeom prst="rect">
              <a:avLst/>
            </a:prstGeom>
            <a:solidFill>
              <a:srgbClr val="96CBB9"/>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7860" tIns="17860" rIns="17860" bIns="17860" anchor="ctr"/>
            <a:lstStyle>
              <a:lvl1pPr defTabSz="821531">
                <a:defRPr>
                  <a:solidFill>
                    <a:srgbClr val="000000"/>
                  </a:solidFill>
                  <a:latin typeface="Helvetica Light"/>
                  <a:ea typeface="Helvetica Light"/>
                  <a:cs typeface="Helvetica Light"/>
                  <a:sym typeface="Helvetica Light"/>
                </a:defRPr>
              </a:lvl1pPr>
            </a:lstStyle>
            <a:p>
              <a:r>
                <a:rPr sz="300"/>
                <a:t>Result</a:t>
              </a:r>
            </a:p>
          </p:txBody>
        </p:sp>
        <p:sp>
          <p:nvSpPr>
            <p:cNvPr id="13" name="Line">
              <a:extLst>
                <a:ext uri="{FF2B5EF4-FFF2-40B4-BE49-F238E27FC236}">
                  <a16:creationId xmlns:a16="http://schemas.microsoft.com/office/drawing/2014/main" id="{98EF9075-DE05-0D9D-8508-F3828786A0D1}"/>
                </a:ext>
              </a:extLst>
            </p:cNvPr>
            <p:cNvSpPr/>
            <p:nvPr/>
          </p:nvSpPr>
          <p:spPr>
            <a:xfrm flipV="1">
              <a:off x="7901961" y="3618532"/>
              <a:ext cx="1" cy="388197"/>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14" name="Line">
              <a:extLst>
                <a:ext uri="{FF2B5EF4-FFF2-40B4-BE49-F238E27FC236}">
                  <a16:creationId xmlns:a16="http://schemas.microsoft.com/office/drawing/2014/main" id="{AA2AE5DE-827B-91E4-E7DE-8F6E396478E5}"/>
                </a:ext>
              </a:extLst>
            </p:cNvPr>
            <p:cNvSpPr/>
            <p:nvPr/>
          </p:nvSpPr>
          <p:spPr>
            <a:xfrm flipV="1">
              <a:off x="8821166" y="3622130"/>
              <a:ext cx="1" cy="388197"/>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15" name="Line">
              <a:extLst>
                <a:ext uri="{FF2B5EF4-FFF2-40B4-BE49-F238E27FC236}">
                  <a16:creationId xmlns:a16="http://schemas.microsoft.com/office/drawing/2014/main" id="{02B47159-4DA5-2FB6-0FF5-D00C7B4D824E}"/>
                </a:ext>
              </a:extLst>
            </p:cNvPr>
            <p:cNvSpPr/>
            <p:nvPr/>
          </p:nvSpPr>
          <p:spPr>
            <a:xfrm flipV="1">
              <a:off x="9736694" y="3621516"/>
              <a:ext cx="1" cy="388197"/>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16" name="Line">
              <a:extLst>
                <a:ext uri="{FF2B5EF4-FFF2-40B4-BE49-F238E27FC236}">
                  <a16:creationId xmlns:a16="http://schemas.microsoft.com/office/drawing/2014/main" id="{75590745-EC7F-1418-F8B8-02F1878AE73B}"/>
                </a:ext>
              </a:extLst>
            </p:cNvPr>
            <p:cNvSpPr/>
            <p:nvPr/>
          </p:nvSpPr>
          <p:spPr>
            <a:xfrm flipV="1">
              <a:off x="10619496" y="3680869"/>
              <a:ext cx="1" cy="388197"/>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17" name="Line">
              <a:extLst>
                <a:ext uri="{FF2B5EF4-FFF2-40B4-BE49-F238E27FC236}">
                  <a16:creationId xmlns:a16="http://schemas.microsoft.com/office/drawing/2014/main" id="{B9C9A019-972F-D206-2B9E-B055BEA05069}"/>
                </a:ext>
              </a:extLst>
            </p:cNvPr>
            <p:cNvSpPr/>
            <p:nvPr/>
          </p:nvSpPr>
          <p:spPr>
            <a:xfrm flipV="1">
              <a:off x="11521604" y="3622130"/>
              <a:ext cx="1" cy="388197"/>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18" name="Stage 3">
              <a:extLst>
                <a:ext uri="{FF2B5EF4-FFF2-40B4-BE49-F238E27FC236}">
                  <a16:creationId xmlns:a16="http://schemas.microsoft.com/office/drawing/2014/main" id="{B40C45E3-72C6-097D-5014-FECE55138513}"/>
                </a:ext>
              </a:extLst>
            </p:cNvPr>
            <p:cNvSpPr/>
            <p:nvPr/>
          </p:nvSpPr>
          <p:spPr>
            <a:xfrm>
              <a:off x="7553026" y="3893169"/>
              <a:ext cx="694135" cy="338375"/>
            </a:xfrm>
            <a:prstGeom prst="rect">
              <a:avLst/>
            </a:prstGeom>
            <a:solidFill>
              <a:srgbClr val="96CBB9"/>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7860" tIns="17860" rIns="17860" bIns="17860" anchor="ctr"/>
            <a:lstStyle>
              <a:lvl1pPr defTabSz="821531">
                <a:defRPr>
                  <a:solidFill>
                    <a:srgbClr val="000000"/>
                  </a:solidFill>
                  <a:latin typeface="Helvetica Light"/>
                  <a:ea typeface="Helvetica Light"/>
                  <a:cs typeface="Helvetica Light"/>
                  <a:sym typeface="Helvetica Light"/>
                </a:defRPr>
              </a:lvl1pPr>
            </a:lstStyle>
            <a:p>
              <a:r>
                <a:rPr sz="300"/>
                <a:t>Stage 3</a:t>
              </a:r>
            </a:p>
          </p:txBody>
        </p:sp>
        <p:sp>
          <p:nvSpPr>
            <p:cNvPr id="19" name="Stage 3">
              <a:extLst>
                <a:ext uri="{FF2B5EF4-FFF2-40B4-BE49-F238E27FC236}">
                  <a16:creationId xmlns:a16="http://schemas.microsoft.com/office/drawing/2014/main" id="{161C974E-5EB9-5E5A-AC22-EB88F6BB92BF}"/>
                </a:ext>
              </a:extLst>
            </p:cNvPr>
            <p:cNvSpPr/>
            <p:nvPr/>
          </p:nvSpPr>
          <p:spPr>
            <a:xfrm>
              <a:off x="8458871" y="3893169"/>
              <a:ext cx="694134" cy="338375"/>
            </a:xfrm>
            <a:prstGeom prst="rect">
              <a:avLst/>
            </a:prstGeom>
            <a:solidFill>
              <a:srgbClr val="96CBB9"/>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7860" tIns="17860" rIns="17860" bIns="17860" anchor="ctr"/>
            <a:lstStyle>
              <a:lvl1pPr defTabSz="821531">
                <a:defRPr>
                  <a:solidFill>
                    <a:srgbClr val="000000"/>
                  </a:solidFill>
                  <a:latin typeface="Helvetica Light"/>
                  <a:ea typeface="Helvetica Light"/>
                  <a:cs typeface="Helvetica Light"/>
                  <a:sym typeface="Helvetica Light"/>
                </a:defRPr>
              </a:lvl1pPr>
            </a:lstStyle>
            <a:p>
              <a:r>
                <a:rPr sz="300"/>
                <a:t>Stage 3</a:t>
              </a:r>
            </a:p>
          </p:txBody>
        </p:sp>
        <p:sp>
          <p:nvSpPr>
            <p:cNvPr id="20" name="Stage 3">
              <a:extLst>
                <a:ext uri="{FF2B5EF4-FFF2-40B4-BE49-F238E27FC236}">
                  <a16:creationId xmlns:a16="http://schemas.microsoft.com/office/drawing/2014/main" id="{0B82171C-4D8E-B701-268C-4393CD796E09}"/>
                </a:ext>
              </a:extLst>
            </p:cNvPr>
            <p:cNvSpPr/>
            <p:nvPr/>
          </p:nvSpPr>
          <p:spPr>
            <a:xfrm>
              <a:off x="9364715" y="3893169"/>
              <a:ext cx="694135" cy="338375"/>
            </a:xfrm>
            <a:prstGeom prst="rect">
              <a:avLst/>
            </a:prstGeom>
            <a:solidFill>
              <a:srgbClr val="96CBB9"/>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7860" tIns="17860" rIns="17860" bIns="17860" anchor="ctr"/>
            <a:lstStyle>
              <a:lvl1pPr defTabSz="821531">
                <a:defRPr>
                  <a:solidFill>
                    <a:srgbClr val="000000"/>
                  </a:solidFill>
                  <a:latin typeface="Helvetica Light"/>
                  <a:ea typeface="Helvetica Light"/>
                  <a:cs typeface="Helvetica Light"/>
                  <a:sym typeface="Helvetica Light"/>
                </a:defRPr>
              </a:lvl1pPr>
            </a:lstStyle>
            <a:p>
              <a:r>
                <a:rPr sz="300"/>
                <a:t>Stage 3</a:t>
              </a:r>
            </a:p>
          </p:txBody>
        </p:sp>
        <p:sp>
          <p:nvSpPr>
            <p:cNvPr id="21" name="Stage 3">
              <a:extLst>
                <a:ext uri="{FF2B5EF4-FFF2-40B4-BE49-F238E27FC236}">
                  <a16:creationId xmlns:a16="http://schemas.microsoft.com/office/drawing/2014/main" id="{D729F2F4-3477-2D5E-5C8E-A425DA14D3A9}"/>
                </a:ext>
              </a:extLst>
            </p:cNvPr>
            <p:cNvSpPr/>
            <p:nvPr/>
          </p:nvSpPr>
          <p:spPr>
            <a:xfrm>
              <a:off x="10270561" y="3893169"/>
              <a:ext cx="694135" cy="338375"/>
            </a:xfrm>
            <a:prstGeom prst="rect">
              <a:avLst/>
            </a:prstGeom>
            <a:solidFill>
              <a:srgbClr val="96CBB9"/>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7860" tIns="17860" rIns="17860" bIns="17860" anchor="ctr"/>
            <a:lstStyle>
              <a:lvl1pPr defTabSz="821531">
                <a:defRPr>
                  <a:solidFill>
                    <a:srgbClr val="000000"/>
                  </a:solidFill>
                  <a:latin typeface="Helvetica Light"/>
                  <a:ea typeface="Helvetica Light"/>
                  <a:cs typeface="Helvetica Light"/>
                  <a:sym typeface="Helvetica Light"/>
                </a:defRPr>
              </a:lvl1pPr>
            </a:lstStyle>
            <a:p>
              <a:r>
                <a:rPr sz="300"/>
                <a:t>Stage 3</a:t>
              </a:r>
            </a:p>
          </p:txBody>
        </p:sp>
        <p:sp>
          <p:nvSpPr>
            <p:cNvPr id="22" name="Stage 3">
              <a:extLst>
                <a:ext uri="{FF2B5EF4-FFF2-40B4-BE49-F238E27FC236}">
                  <a16:creationId xmlns:a16="http://schemas.microsoft.com/office/drawing/2014/main" id="{08318D5F-E8CE-B4E1-BFEE-F46EC189B3B6}"/>
                </a:ext>
              </a:extLst>
            </p:cNvPr>
            <p:cNvSpPr/>
            <p:nvPr/>
          </p:nvSpPr>
          <p:spPr>
            <a:xfrm>
              <a:off x="11176405" y="3893169"/>
              <a:ext cx="694135" cy="338375"/>
            </a:xfrm>
            <a:prstGeom prst="rect">
              <a:avLst/>
            </a:prstGeom>
            <a:solidFill>
              <a:srgbClr val="96CBB9"/>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7860" tIns="17860" rIns="17860" bIns="17860" anchor="ctr"/>
            <a:lstStyle>
              <a:lvl1pPr defTabSz="821531">
                <a:defRPr>
                  <a:solidFill>
                    <a:srgbClr val="000000"/>
                  </a:solidFill>
                  <a:latin typeface="Helvetica Light"/>
                  <a:ea typeface="Helvetica Light"/>
                  <a:cs typeface="Helvetica Light"/>
                  <a:sym typeface="Helvetica Light"/>
                </a:defRPr>
              </a:lvl1pPr>
            </a:lstStyle>
            <a:p>
              <a:r>
                <a:rPr sz="300"/>
                <a:t>Stage 3</a:t>
              </a:r>
            </a:p>
          </p:txBody>
        </p:sp>
        <p:sp>
          <p:nvSpPr>
            <p:cNvPr id="23" name="Line">
              <a:extLst>
                <a:ext uri="{FF2B5EF4-FFF2-40B4-BE49-F238E27FC236}">
                  <a16:creationId xmlns:a16="http://schemas.microsoft.com/office/drawing/2014/main" id="{38737D7D-EB82-DCEA-528D-CAB7EA0F62DE}"/>
                </a:ext>
              </a:extLst>
            </p:cNvPr>
            <p:cNvSpPr/>
            <p:nvPr/>
          </p:nvSpPr>
          <p:spPr>
            <a:xfrm flipV="1">
              <a:off x="7894546" y="3164490"/>
              <a:ext cx="1" cy="388197"/>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24" name="Line">
              <a:extLst>
                <a:ext uri="{FF2B5EF4-FFF2-40B4-BE49-F238E27FC236}">
                  <a16:creationId xmlns:a16="http://schemas.microsoft.com/office/drawing/2014/main" id="{ADB1AE1D-54FD-7BBC-D9F4-E1BF0E78E83E}"/>
                </a:ext>
              </a:extLst>
            </p:cNvPr>
            <p:cNvSpPr/>
            <p:nvPr/>
          </p:nvSpPr>
          <p:spPr>
            <a:xfrm flipV="1">
              <a:off x="8819023" y="3076231"/>
              <a:ext cx="1" cy="388197"/>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25" name="Line">
              <a:extLst>
                <a:ext uri="{FF2B5EF4-FFF2-40B4-BE49-F238E27FC236}">
                  <a16:creationId xmlns:a16="http://schemas.microsoft.com/office/drawing/2014/main" id="{80D176E9-9830-80A0-F227-064C20BEBA9B}"/>
                </a:ext>
              </a:extLst>
            </p:cNvPr>
            <p:cNvSpPr/>
            <p:nvPr/>
          </p:nvSpPr>
          <p:spPr>
            <a:xfrm flipV="1">
              <a:off x="9736694" y="3163971"/>
              <a:ext cx="1" cy="388197"/>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26" name="Line">
              <a:extLst>
                <a:ext uri="{FF2B5EF4-FFF2-40B4-BE49-F238E27FC236}">
                  <a16:creationId xmlns:a16="http://schemas.microsoft.com/office/drawing/2014/main" id="{D6375BBE-59EB-52EF-DE81-39BBDAE52C9D}"/>
                </a:ext>
              </a:extLst>
            </p:cNvPr>
            <p:cNvSpPr/>
            <p:nvPr/>
          </p:nvSpPr>
          <p:spPr>
            <a:xfrm flipV="1">
              <a:off x="10617627" y="3164490"/>
              <a:ext cx="1" cy="388197"/>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27" name="Line">
              <a:extLst>
                <a:ext uri="{FF2B5EF4-FFF2-40B4-BE49-F238E27FC236}">
                  <a16:creationId xmlns:a16="http://schemas.microsoft.com/office/drawing/2014/main" id="{C4EB681A-28D4-6C34-6CFF-F5F9AFEEF56E}"/>
                </a:ext>
              </a:extLst>
            </p:cNvPr>
            <p:cNvSpPr/>
            <p:nvPr/>
          </p:nvSpPr>
          <p:spPr>
            <a:xfrm flipV="1">
              <a:off x="11523472" y="3156625"/>
              <a:ext cx="1" cy="388197"/>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28" name="Stage 2">
              <a:extLst>
                <a:ext uri="{FF2B5EF4-FFF2-40B4-BE49-F238E27FC236}">
                  <a16:creationId xmlns:a16="http://schemas.microsoft.com/office/drawing/2014/main" id="{76260FAA-C573-681E-0A86-A519EA89B35E}"/>
                </a:ext>
              </a:extLst>
            </p:cNvPr>
            <p:cNvSpPr/>
            <p:nvPr/>
          </p:nvSpPr>
          <p:spPr>
            <a:xfrm>
              <a:off x="7553026" y="3389306"/>
              <a:ext cx="694135" cy="338375"/>
            </a:xfrm>
            <a:prstGeom prst="rect">
              <a:avLst/>
            </a:prstGeom>
            <a:solidFill>
              <a:srgbClr val="FEEBAB"/>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7860" tIns="17860" rIns="17860" bIns="17860" anchor="ctr"/>
            <a:lstStyle>
              <a:lvl1pPr defTabSz="821531">
                <a:defRPr>
                  <a:solidFill>
                    <a:srgbClr val="000000"/>
                  </a:solidFill>
                  <a:latin typeface="Helvetica Light"/>
                  <a:ea typeface="Helvetica Light"/>
                  <a:cs typeface="Helvetica Light"/>
                  <a:sym typeface="Helvetica Light"/>
                </a:defRPr>
              </a:lvl1pPr>
            </a:lstStyle>
            <a:p>
              <a:r>
                <a:rPr sz="300"/>
                <a:t>Stage 2</a:t>
              </a:r>
            </a:p>
          </p:txBody>
        </p:sp>
        <p:sp>
          <p:nvSpPr>
            <p:cNvPr id="29" name="Stage 2">
              <a:extLst>
                <a:ext uri="{FF2B5EF4-FFF2-40B4-BE49-F238E27FC236}">
                  <a16:creationId xmlns:a16="http://schemas.microsoft.com/office/drawing/2014/main" id="{590A388C-AF3D-14CF-BB7B-4E568A44E429}"/>
                </a:ext>
              </a:extLst>
            </p:cNvPr>
            <p:cNvSpPr/>
            <p:nvPr/>
          </p:nvSpPr>
          <p:spPr>
            <a:xfrm>
              <a:off x="8458871" y="3389306"/>
              <a:ext cx="694134" cy="338375"/>
            </a:xfrm>
            <a:prstGeom prst="rect">
              <a:avLst/>
            </a:prstGeom>
            <a:solidFill>
              <a:srgbClr val="FEEBAB"/>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7860" tIns="17860" rIns="17860" bIns="17860" anchor="ctr"/>
            <a:lstStyle>
              <a:lvl1pPr defTabSz="821531">
                <a:defRPr>
                  <a:solidFill>
                    <a:srgbClr val="000000"/>
                  </a:solidFill>
                  <a:latin typeface="Helvetica Light"/>
                  <a:ea typeface="Helvetica Light"/>
                  <a:cs typeface="Helvetica Light"/>
                  <a:sym typeface="Helvetica Light"/>
                </a:defRPr>
              </a:lvl1pPr>
            </a:lstStyle>
            <a:p>
              <a:r>
                <a:rPr sz="300"/>
                <a:t>Stage 2</a:t>
              </a:r>
            </a:p>
          </p:txBody>
        </p:sp>
        <p:sp>
          <p:nvSpPr>
            <p:cNvPr id="30" name="Stage 2">
              <a:extLst>
                <a:ext uri="{FF2B5EF4-FFF2-40B4-BE49-F238E27FC236}">
                  <a16:creationId xmlns:a16="http://schemas.microsoft.com/office/drawing/2014/main" id="{F40F8FF0-AACB-6861-C37D-AD898D4BAA5A}"/>
                </a:ext>
              </a:extLst>
            </p:cNvPr>
            <p:cNvSpPr/>
            <p:nvPr/>
          </p:nvSpPr>
          <p:spPr>
            <a:xfrm>
              <a:off x="9364715" y="3389306"/>
              <a:ext cx="694135" cy="338375"/>
            </a:xfrm>
            <a:prstGeom prst="rect">
              <a:avLst/>
            </a:prstGeom>
            <a:solidFill>
              <a:srgbClr val="FEEBAB"/>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7860" tIns="17860" rIns="17860" bIns="17860" anchor="ctr"/>
            <a:lstStyle>
              <a:lvl1pPr defTabSz="821531">
                <a:defRPr>
                  <a:solidFill>
                    <a:srgbClr val="000000"/>
                  </a:solidFill>
                  <a:latin typeface="Helvetica Light"/>
                  <a:ea typeface="Helvetica Light"/>
                  <a:cs typeface="Helvetica Light"/>
                  <a:sym typeface="Helvetica Light"/>
                </a:defRPr>
              </a:lvl1pPr>
            </a:lstStyle>
            <a:p>
              <a:r>
                <a:rPr sz="300"/>
                <a:t>Stage 2</a:t>
              </a:r>
            </a:p>
          </p:txBody>
        </p:sp>
        <p:sp>
          <p:nvSpPr>
            <p:cNvPr id="31" name="Stage 2">
              <a:extLst>
                <a:ext uri="{FF2B5EF4-FFF2-40B4-BE49-F238E27FC236}">
                  <a16:creationId xmlns:a16="http://schemas.microsoft.com/office/drawing/2014/main" id="{88E3CF9F-EBC8-69D8-264E-CE67F3CD33D0}"/>
                </a:ext>
              </a:extLst>
            </p:cNvPr>
            <p:cNvSpPr/>
            <p:nvPr/>
          </p:nvSpPr>
          <p:spPr>
            <a:xfrm>
              <a:off x="10270561" y="3389306"/>
              <a:ext cx="694135" cy="338375"/>
            </a:xfrm>
            <a:prstGeom prst="rect">
              <a:avLst/>
            </a:prstGeom>
            <a:solidFill>
              <a:srgbClr val="FEEBAB"/>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7860" tIns="17860" rIns="17860" bIns="17860" anchor="ctr"/>
            <a:lstStyle>
              <a:lvl1pPr defTabSz="821531">
                <a:defRPr>
                  <a:solidFill>
                    <a:srgbClr val="000000"/>
                  </a:solidFill>
                  <a:latin typeface="Helvetica Light"/>
                  <a:ea typeface="Helvetica Light"/>
                  <a:cs typeface="Helvetica Light"/>
                  <a:sym typeface="Helvetica Light"/>
                </a:defRPr>
              </a:lvl1pPr>
            </a:lstStyle>
            <a:p>
              <a:r>
                <a:rPr sz="300"/>
                <a:t>Stage 2</a:t>
              </a:r>
            </a:p>
          </p:txBody>
        </p:sp>
        <p:sp>
          <p:nvSpPr>
            <p:cNvPr id="32" name="Stage 2">
              <a:extLst>
                <a:ext uri="{FF2B5EF4-FFF2-40B4-BE49-F238E27FC236}">
                  <a16:creationId xmlns:a16="http://schemas.microsoft.com/office/drawing/2014/main" id="{878C0D5C-F0FD-626F-CFD2-A589A7C76DA5}"/>
                </a:ext>
              </a:extLst>
            </p:cNvPr>
            <p:cNvSpPr/>
            <p:nvPr/>
          </p:nvSpPr>
          <p:spPr>
            <a:xfrm>
              <a:off x="11176405" y="3389306"/>
              <a:ext cx="694135" cy="338375"/>
            </a:xfrm>
            <a:prstGeom prst="rect">
              <a:avLst/>
            </a:prstGeom>
            <a:solidFill>
              <a:srgbClr val="FEEBAB"/>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7860" tIns="17860" rIns="17860" bIns="17860" anchor="ctr"/>
            <a:lstStyle>
              <a:lvl1pPr defTabSz="821531">
                <a:defRPr>
                  <a:solidFill>
                    <a:srgbClr val="000000"/>
                  </a:solidFill>
                  <a:latin typeface="Helvetica Light"/>
                  <a:ea typeface="Helvetica Light"/>
                  <a:cs typeface="Helvetica Light"/>
                  <a:sym typeface="Helvetica Light"/>
                </a:defRPr>
              </a:lvl1pPr>
            </a:lstStyle>
            <a:p>
              <a:r>
                <a:rPr sz="300"/>
                <a:t>Stage 2</a:t>
              </a:r>
            </a:p>
          </p:txBody>
        </p:sp>
        <p:sp>
          <p:nvSpPr>
            <p:cNvPr id="33" name="Line">
              <a:extLst>
                <a:ext uri="{FF2B5EF4-FFF2-40B4-BE49-F238E27FC236}">
                  <a16:creationId xmlns:a16="http://schemas.microsoft.com/office/drawing/2014/main" id="{B86B8ABA-6207-6A4F-4F4D-1E366D63D334}"/>
                </a:ext>
              </a:extLst>
            </p:cNvPr>
            <p:cNvSpPr/>
            <p:nvPr/>
          </p:nvSpPr>
          <p:spPr>
            <a:xfrm flipV="1">
              <a:off x="8018869" y="2406714"/>
              <a:ext cx="1574139" cy="481716"/>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34" name="Line">
              <a:extLst>
                <a:ext uri="{FF2B5EF4-FFF2-40B4-BE49-F238E27FC236}">
                  <a16:creationId xmlns:a16="http://schemas.microsoft.com/office/drawing/2014/main" id="{3C1A4DD1-B009-0268-BD39-2DEF10BF7900}"/>
                </a:ext>
              </a:extLst>
            </p:cNvPr>
            <p:cNvSpPr/>
            <p:nvPr/>
          </p:nvSpPr>
          <p:spPr>
            <a:xfrm flipV="1">
              <a:off x="8816386" y="2368480"/>
              <a:ext cx="884948" cy="545329"/>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35" name="Line">
              <a:extLst>
                <a:ext uri="{FF2B5EF4-FFF2-40B4-BE49-F238E27FC236}">
                  <a16:creationId xmlns:a16="http://schemas.microsoft.com/office/drawing/2014/main" id="{33F74CB6-09E3-5B54-9E4D-1C422863CC56}"/>
                </a:ext>
              </a:extLst>
            </p:cNvPr>
            <p:cNvSpPr/>
            <p:nvPr/>
          </p:nvSpPr>
          <p:spPr>
            <a:xfrm flipV="1">
              <a:off x="9711783" y="2295747"/>
              <a:ext cx="1" cy="690794"/>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36" name="Line">
              <a:extLst>
                <a:ext uri="{FF2B5EF4-FFF2-40B4-BE49-F238E27FC236}">
                  <a16:creationId xmlns:a16="http://schemas.microsoft.com/office/drawing/2014/main" id="{1B9C57B6-ED35-621B-8D3C-1C21260DE619}"/>
                </a:ext>
              </a:extLst>
            </p:cNvPr>
            <p:cNvSpPr/>
            <p:nvPr/>
          </p:nvSpPr>
          <p:spPr>
            <a:xfrm flipH="1" flipV="1">
              <a:off x="9707209" y="2357386"/>
              <a:ext cx="914992" cy="567515"/>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37" name="Line">
              <a:extLst>
                <a:ext uri="{FF2B5EF4-FFF2-40B4-BE49-F238E27FC236}">
                  <a16:creationId xmlns:a16="http://schemas.microsoft.com/office/drawing/2014/main" id="{F2DC4B32-7258-A8F2-4764-673FBDBE3E45}"/>
                </a:ext>
              </a:extLst>
            </p:cNvPr>
            <p:cNvSpPr/>
            <p:nvPr/>
          </p:nvSpPr>
          <p:spPr>
            <a:xfrm flipH="1" flipV="1">
              <a:off x="9706076" y="2357386"/>
              <a:ext cx="1752135" cy="567515"/>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38" name="Stage 1">
              <a:extLst>
                <a:ext uri="{FF2B5EF4-FFF2-40B4-BE49-F238E27FC236}">
                  <a16:creationId xmlns:a16="http://schemas.microsoft.com/office/drawing/2014/main" id="{896B646C-018E-5CD6-F203-72CD12111B3D}"/>
                </a:ext>
              </a:extLst>
            </p:cNvPr>
            <p:cNvSpPr/>
            <p:nvPr/>
          </p:nvSpPr>
          <p:spPr>
            <a:xfrm>
              <a:off x="7553026" y="2885442"/>
              <a:ext cx="694135" cy="338375"/>
            </a:xfrm>
            <a:prstGeom prst="rect">
              <a:avLst/>
            </a:prstGeom>
            <a:solidFill>
              <a:srgbClr val="516D7C"/>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7860" tIns="17860" rIns="17860" bIns="17860" anchor="ctr"/>
            <a:lstStyle>
              <a:lvl1pPr defTabSz="821531">
                <a:defRPr>
                  <a:solidFill>
                    <a:srgbClr val="FFFFFF"/>
                  </a:solidFill>
                  <a:latin typeface="Helvetica Light"/>
                  <a:ea typeface="Helvetica Light"/>
                  <a:cs typeface="Helvetica Light"/>
                  <a:sym typeface="Helvetica Light"/>
                </a:defRPr>
              </a:lvl1pPr>
            </a:lstStyle>
            <a:p>
              <a:r>
                <a:rPr sz="300"/>
                <a:t>Stage 1</a:t>
              </a:r>
            </a:p>
          </p:txBody>
        </p:sp>
        <p:sp>
          <p:nvSpPr>
            <p:cNvPr id="39" name="Stage 1">
              <a:extLst>
                <a:ext uri="{FF2B5EF4-FFF2-40B4-BE49-F238E27FC236}">
                  <a16:creationId xmlns:a16="http://schemas.microsoft.com/office/drawing/2014/main" id="{D6433952-538E-5DAE-13B9-46121CFA300A}"/>
                </a:ext>
              </a:extLst>
            </p:cNvPr>
            <p:cNvSpPr/>
            <p:nvPr/>
          </p:nvSpPr>
          <p:spPr>
            <a:xfrm>
              <a:off x="8458871" y="2885442"/>
              <a:ext cx="694134" cy="338375"/>
            </a:xfrm>
            <a:prstGeom prst="rect">
              <a:avLst/>
            </a:prstGeom>
            <a:solidFill>
              <a:srgbClr val="516D7C"/>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7860" tIns="17860" rIns="17860" bIns="17860" anchor="ctr"/>
            <a:lstStyle>
              <a:lvl1pPr defTabSz="821531">
                <a:defRPr>
                  <a:solidFill>
                    <a:srgbClr val="FFFFFF"/>
                  </a:solidFill>
                  <a:latin typeface="Helvetica Light"/>
                  <a:ea typeface="Helvetica Light"/>
                  <a:cs typeface="Helvetica Light"/>
                  <a:sym typeface="Helvetica Light"/>
                </a:defRPr>
              </a:lvl1pPr>
            </a:lstStyle>
            <a:p>
              <a:r>
                <a:rPr sz="300"/>
                <a:t>Stage 1</a:t>
              </a:r>
            </a:p>
          </p:txBody>
        </p:sp>
        <p:sp>
          <p:nvSpPr>
            <p:cNvPr id="40" name="Stage 1">
              <a:extLst>
                <a:ext uri="{FF2B5EF4-FFF2-40B4-BE49-F238E27FC236}">
                  <a16:creationId xmlns:a16="http://schemas.microsoft.com/office/drawing/2014/main" id="{5325D9A2-944F-6A87-8B1A-712FCAD8F95F}"/>
                </a:ext>
              </a:extLst>
            </p:cNvPr>
            <p:cNvSpPr/>
            <p:nvPr/>
          </p:nvSpPr>
          <p:spPr>
            <a:xfrm>
              <a:off x="9364715" y="2885442"/>
              <a:ext cx="694135" cy="338375"/>
            </a:xfrm>
            <a:prstGeom prst="rect">
              <a:avLst/>
            </a:prstGeom>
            <a:solidFill>
              <a:srgbClr val="516D7C"/>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7860" tIns="17860" rIns="17860" bIns="17860" anchor="ctr"/>
            <a:lstStyle>
              <a:lvl1pPr defTabSz="821531">
                <a:defRPr>
                  <a:solidFill>
                    <a:srgbClr val="FFFFFF"/>
                  </a:solidFill>
                  <a:latin typeface="Helvetica Light"/>
                  <a:ea typeface="Helvetica Light"/>
                  <a:cs typeface="Helvetica Light"/>
                  <a:sym typeface="Helvetica Light"/>
                </a:defRPr>
              </a:lvl1pPr>
            </a:lstStyle>
            <a:p>
              <a:r>
                <a:rPr sz="300"/>
                <a:t>Stage 1</a:t>
              </a:r>
            </a:p>
          </p:txBody>
        </p:sp>
        <p:sp>
          <p:nvSpPr>
            <p:cNvPr id="41" name="Stage 1">
              <a:extLst>
                <a:ext uri="{FF2B5EF4-FFF2-40B4-BE49-F238E27FC236}">
                  <a16:creationId xmlns:a16="http://schemas.microsoft.com/office/drawing/2014/main" id="{EAFC0213-5130-3CFD-563B-0DCF90985EC4}"/>
                </a:ext>
              </a:extLst>
            </p:cNvPr>
            <p:cNvSpPr/>
            <p:nvPr/>
          </p:nvSpPr>
          <p:spPr>
            <a:xfrm>
              <a:off x="10270561" y="2885442"/>
              <a:ext cx="694135" cy="338375"/>
            </a:xfrm>
            <a:prstGeom prst="rect">
              <a:avLst/>
            </a:prstGeom>
            <a:solidFill>
              <a:srgbClr val="516D7C"/>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7860" tIns="17860" rIns="17860" bIns="17860" anchor="ctr"/>
            <a:lstStyle>
              <a:lvl1pPr defTabSz="821531">
                <a:defRPr>
                  <a:solidFill>
                    <a:srgbClr val="FFFFFF"/>
                  </a:solidFill>
                  <a:latin typeface="Helvetica Light"/>
                  <a:ea typeface="Helvetica Light"/>
                  <a:cs typeface="Helvetica Light"/>
                  <a:sym typeface="Helvetica Light"/>
                </a:defRPr>
              </a:lvl1pPr>
            </a:lstStyle>
            <a:p>
              <a:r>
                <a:rPr sz="300"/>
                <a:t>Stage 1</a:t>
              </a:r>
            </a:p>
          </p:txBody>
        </p:sp>
        <p:sp>
          <p:nvSpPr>
            <p:cNvPr id="42" name="Stage 1">
              <a:extLst>
                <a:ext uri="{FF2B5EF4-FFF2-40B4-BE49-F238E27FC236}">
                  <a16:creationId xmlns:a16="http://schemas.microsoft.com/office/drawing/2014/main" id="{3B40FDE1-17F8-B0C3-507B-D2691165DBA0}"/>
                </a:ext>
              </a:extLst>
            </p:cNvPr>
            <p:cNvSpPr/>
            <p:nvPr/>
          </p:nvSpPr>
          <p:spPr>
            <a:xfrm>
              <a:off x="11176405" y="2885442"/>
              <a:ext cx="694135" cy="338375"/>
            </a:xfrm>
            <a:prstGeom prst="rect">
              <a:avLst/>
            </a:prstGeom>
            <a:solidFill>
              <a:srgbClr val="516D7C"/>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7860" tIns="17860" rIns="17860" bIns="17860" anchor="ctr"/>
            <a:lstStyle>
              <a:lvl1pPr defTabSz="821531">
                <a:defRPr>
                  <a:solidFill>
                    <a:srgbClr val="FFFFFF"/>
                  </a:solidFill>
                  <a:latin typeface="Helvetica Light"/>
                  <a:ea typeface="Helvetica Light"/>
                  <a:cs typeface="Helvetica Light"/>
                  <a:sym typeface="Helvetica Light"/>
                </a:defRPr>
              </a:lvl1pPr>
            </a:lstStyle>
            <a:p>
              <a:r>
                <a:rPr sz="300"/>
                <a:t>Stage 1</a:t>
              </a:r>
            </a:p>
          </p:txBody>
        </p:sp>
        <p:sp>
          <p:nvSpPr>
            <p:cNvPr id="43" name="Partition">
              <a:extLst>
                <a:ext uri="{FF2B5EF4-FFF2-40B4-BE49-F238E27FC236}">
                  <a16:creationId xmlns:a16="http://schemas.microsoft.com/office/drawing/2014/main" id="{6B2F62E0-7185-E1E0-70C3-788771DA3372}"/>
                </a:ext>
              </a:extLst>
            </p:cNvPr>
            <p:cNvSpPr txBox="1"/>
            <p:nvPr/>
          </p:nvSpPr>
          <p:spPr>
            <a:xfrm>
              <a:off x="10654211" y="2478368"/>
              <a:ext cx="720171" cy="2415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7860" tIns="17860" rIns="17860" bIns="17860" anchor="ctr"/>
            <a:lstStyle>
              <a:lvl1pPr defTabSz="821531">
                <a:defRPr sz="2500" b="1">
                  <a:solidFill>
                    <a:srgbClr val="000000"/>
                  </a:solidFill>
                  <a:latin typeface="+mn-lt"/>
                  <a:ea typeface="+mn-ea"/>
                  <a:cs typeface="+mn-cs"/>
                  <a:sym typeface="Helvetica"/>
                </a:defRPr>
              </a:lvl1pPr>
            </a:lstStyle>
            <a:p>
              <a:r>
                <a:rPr sz="625"/>
                <a:t>Partition</a:t>
              </a:r>
            </a:p>
          </p:txBody>
        </p:sp>
        <p:sp>
          <p:nvSpPr>
            <p:cNvPr id="44" name="Big Data (lots of work)">
              <a:extLst>
                <a:ext uri="{FF2B5EF4-FFF2-40B4-BE49-F238E27FC236}">
                  <a16:creationId xmlns:a16="http://schemas.microsoft.com/office/drawing/2014/main" id="{F815EBEC-0A6F-1456-4D31-E46A189D1F25}"/>
                </a:ext>
              </a:extLst>
            </p:cNvPr>
            <p:cNvSpPr/>
            <p:nvPr/>
          </p:nvSpPr>
          <p:spPr>
            <a:xfrm>
              <a:off x="7460242" y="1855042"/>
              <a:ext cx="4503081" cy="554659"/>
            </a:xfrm>
            <a:prstGeom prst="rect">
              <a:avLst/>
            </a:prstGeom>
            <a:solidFill>
              <a:srgbClr val="516D7C"/>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7860" tIns="17860" rIns="17860" bIns="17860" anchor="ctr"/>
            <a:lstStyle/>
            <a:p>
              <a:pPr defTabSz="205383">
                <a:defRPr>
                  <a:solidFill>
                    <a:srgbClr val="FFFFFF"/>
                  </a:solidFill>
                  <a:latin typeface="Helvetica Light"/>
                  <a:ea typeface="Helvetica Light"/>
                  <a:cs typeface="Helvetica Light"/>
                  <a:sym typeface="Helvetica Light"/>
                </a:defRPr>
              </a:pPr>
              <a:r>
                <a:rPr sz="300" dirty="0"/>
                <a:t>Big Data (lots of </a:t>
              </a:r>
              <a:r>
                <a:rPr sz="300" b="1" dirty="0">
                  <a:sym typeface="Helvetica"/>
                </a:rPr>
                <a:t>work</a:t>
              </a:r>
              <a:r>
                <a:rPr sz="300" dirty="0"/>
                <a:t>)</a:t>
              </a:r>
            </a:p>
          </p:txBody>
        </p:sp>
      </p:grpSp>
    </p:spTree>
    <p:extLst>
      <p:ext uri="{BB962C8B-B14F-4D97-AF65-F5344CB8AC3E}">
        <p14:creationId xmlns:p14="http://schemas.microsoft.com/office/powerpoint/2010/main" val="17035264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24DA4-A343-A5C7-352F-CA8A10004498}"/>
              </a:ext>
            </a:extLst>
          </p:cNvPr>
          <p:cNvSpPr>
            <a:spLocks noGrp="1"/>
          </p:cNvSpPr>
          <p:nvPr>
            <p:ph type="title"/>
          </p:nvPr>
        </p:nvSpPr>
        <p:spPr/>
        <p:txBody>
          <a:bodyPr/>
          <a:lstStyle/>
          <a:p>
            <a:r>
              <a:rPr lang="en-US" dirty="0"/>
              <a:t>You could set up multiple CI processes</a:t>
            </a:r>
          </a:p>
        </p:txBody>
      </p:sp>
      <p:sp>
        <p:nvSpPr>
          <p:cNvPr id="3" name="Content Placeholder 2">
            <a:extLst>
              <a:ext uri="{FF2B5EF4-FFF2-40B4-BE49-F238E27FC236}">
                <a16:creationId xmlns:a16="http://schemas.microsoft.com/office/drawing/2014/main" id="{97599E71-AA8E-89A9-7305-3927861F7CE1}"/>
              </a:ext>
            </a:extLst>
          </p:cNvPr>
          <p:cNvSpPr>
            <a:spLocks noGrp="1"/>
          </p:cNvSpPr>
          <p:nvPr>
            <p:ph idx="1"/>
          </p:nvPr>
        </p:nvSpPr>
        <p:spPr/>
        <p:txBody>
          <a:bodyPr/>
          <a:lstStyle/>
          <a:p>
            <a:r>
              <a:rPr lang="en-US" dirty="0"/>
              <a:t>Run a short test daily</a:t>
            </a:r>
          </a:p>
          <a:p>
            <a:pPr lvl="1"/>
            <a:r>
              <a:rPr lang="en-US" dirty="0"/>
              <a:t>or oftener</a:t>
            </a:r>
          </a:p>
          <a:p>
            <a:pPr lvl="1"/>
            <a:r>
              <a:rPr lang="en-US" dirty="0"/>
              <a:t>maybe on every commit?</a:t>
            </a:r>
          </a:p>
          <a:p>
            <a:r>
              <a:rPr lang="en-US" dirty="0"/>
              <a:t>More comprehensive test less often</a:t>
            </a:r>
          </a:p>
          <a:p>
            <a:pPr lvl="1"/>
            <a:r>
              <a:rPr lang="en-US" dirty="0"/>
              <a:t>provides more accurate performance data</a:t>
            </a:r>
          </a:p>
          <a:p>
            <a:r>
              <a:rPr lang="en-US" dirty="0"/>
              <a:t>Either way, you know that your integration is working!</a:t>
            </a:r>
          </a:p>
        </p:txBody>
      </p:sp>
      <p:sp>
        <p:nvSpPr>
          <p:cNvPr id="4" name="Slide Number Placeholder 3">
            <a:extLst>
              <a:ext uri="{FF2B5EF4-FFF2-40B4-BE49-F238E27FC236}">
                <a16:creationId xmlns:a16="http://schemas.microsoft.com/office/drawing/2014/main" id="{9173CD86-C400-CD2D-BE8B-8B97A2EBBE5B}"/>
              </a:ext>
            </a:extLst>
          </p:cNvPr>
          <p:cNvSpPr>
            <a:spLocks noGrp="1"/>
          </p:cNvSpPr>
          <p:nvPr>
            <p:ph type="sldNum" sz="quarter" idx="12"/>
          </p:nvPr>
        </p:nvSpPr>
        <p:spPr/>
        <p:txBody>
          <a:bodyPr/>
          <a:lstStyle/>
          <a:p>
            <a:fld id="{20F37917-FD3A-4669-9018-DA04BCDD3D75}" type="slidenum">
              <a:rPr lang="en-US" smtClean="0"/>
              <a:t>14</a:t>
            </a:fld>
            <a:endParaRPr lang="en-US"/>
          </a:p>
        </p:txBody>
      </p:sp>
    </p:spTree>
    <p:extLst>
      <p:ext uri="{BB962C8B-B14F-4D97-AF65-F5344CB8AC3E}">
        <p14:creationId xmlns:p14="http://schemas.microsoft.com/office/powerpoint/2010/main" val="33482110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How do we apply continuous integration?"/>
          <p:cNvSpPr txBox="1">
            <a:spLocks noGrp="1"/>
          </p:cNvSpPr>
          <p:nvPr>
            <p:ph type="title"/>
          </p:nvPr>
        </p:nvSpPr>
        <p:spPr>
          <a:prstGeom prst="rect">
            <a:avLst/>
          </a:prstGeom>
        </p:spPr>
        <p:txBody>
          <a:bodyPr/>
          <a:lstStyle/>
          <a:p>
            <a:r>
              <a:rPr lang="en-US" dirty="0"/>
              <a:t>Continuous Integration is Highly Configurable</a:t>
            </a:r>
            <a:endParaRPr dirty="0"/>
          </a:p>
        </p:txBody>
      </p:sp>
      <p:sp>
        <p:nvSpPr>
          <p:cNvPr id="118" name="Testing the right things at the right time"/>
          <p:cNvSpPr txBox="1">
            <a:spLocks noGrp="1"/>
          </p:cNvSpPr>
          <p:nvPr>
            <p:ph idx="1"/>
          </p:nvPr>
        </p:nvSpPr>
        <p:spPr>
          <a:xfrm>
            <a:off x="838200" y="1500160"/>
            <a:ext cx="9697720" cy="4351338"/>
          </a:xfrm>
          <a:prstGeom prst="rect">
            <a:avLst/>
          </a:prstGeom>
        </p:spPr>
        <p:txBody>
          <a:bodyPr>
            <a:normAutofit/>
          </a:bodyPr>
          <a:lstStyle/>
          <a:p>
            <a:r>
              <a:rPr lang="en-US" sz="2700" dirty="0"/>
              <a:t>Determining </a:t>
            </a:r>
            <a:r>
              <a:rPr lang="en-US" sz="2700" i="1" dirty="0"/>
              <a:t>how</a:t>
            </a:r>
            <a:r>
              <a:rPr lang="en-US" sz="2700" dirty="0"/>
              <a:t> to apply CI can be non-trivial for a larger project, all with a cost vs quality tradeoff: what is the cost of automation vs the value of developer time?</a:t>
            </a:r>
          </a:p>
          <a:p>
            <a:r>
              <a:rPr lang="en-US" sz="2700" dirty="0"/>
              <a:t>D</a:t>
            </a:r>
            <a:r>
              <a:rPr sz="2700" dirty="0"/>
              <a:t>o we integrate changes immediately, or do a pre-commit test?</a:t>
            </a:r>
            <a:endParaRPr lang="en-US" sz="2700" dirty="0"/>
          </a:p>
          <a:p>
            <a:r>
              <a:rPr sz="2700" dirty="0"/>
              <a:t>Which tests do we run when we integrate?</a:t>
            </a:r>
            <a:endParaRPr lang="en-US" sz="2700" dirty="0"/>
          </a:p>
          <a:p>
            <a:r>
              <a:rPr lang="en-US" sz="2700" dirty="0"/>
              <a:t>When do we integrate code review?</a:t>
            </a:r>
          </a:p>
          <a:p>
            <a:r>
              <a:rPr sz="2700" dirty="0"/>
              <a:t>How do we compose the system under test </a:t>
            </a:r>
            <a:br>
              <a:rPr lang="en-US" sz="2700" dirty="0"/>
            </a:br>
            <a:r>
              <a:rPr sz="2700" dirty="0"/>
              <a:t>at each point?</a:t>
            </a:r>
            <a:endParaRPr lang="en-US" sz="2700" dirty="0"/>
          </a:p>
          <a:p>
            <a:pPr indent="-266700"/>
            <a:endParaRPr dirty="0"/>
          </a:p>
        </p:txBody>
      </p:sp>
      <p:grpSp>
        <p:nvGrpSpPr>
          <p:cNvPr id="3" name="Group 2">
            <a:extLst>
              <a:ext uri="{FF2B5EF4-FFF2-40B4-BE49-F238E27FC236}">
                <a16:creationId xmlns:a16="http://schemas.microsoft.com/office/drawing/2014/main" id="{AFD3D7F6-9D77-504F-A530-83876787B235}"/>
              </a:ext>
            </a:extLst>
          </p:cNvPr>
          <p:cNvGrpSpPr/>
          <p:nvPr/>
        </p:nvGrpSpPr>
        <p:grpSpPr>
          <a:xfrm>
            <a:off x="6096000" y="4283270"/>
            <a:ext cx="5897893" cy="2574730"/>
            <a:chOff x="5267217" y="7837610"/>
            <a:chExt cx="13849564" cy="6046038"/>
          </a:xfrm>
        </p:grpSpPr>
        <p:sp>
          <p:nvSpPr>
            <p:cNvPr id="142" name="Changed code"/>
            <p:cNvSpPr txBox="1"/>
            <p:nvPr/>
          </p:nvSpPr>
          <p:spPr>
            <a:xfrm>
              <a:off x="10937558" y="7837610"/>
              <a:ext cx="4180155" cy="8856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ctr" defTabSz="2438337">
                <a:defRPr sz="3500">
                  <a:latin typeface="Helvetica Neue"/>
                  <a:ea typeface="Helvetica Neue"/>
                  <a:cs typeface="Helvetica Neue"/>
                  <a:sym typeface="Helvetica Neue"/>
                </a:defRPr>
              </a:lvl1pPr>
            </a:lstStyle>
            <a:p>
              <a:r>
                <a:rPr sz="1750"/>
                <a:t>Changed code</a:t>
              </a:r>
            </a:p>
          </p:txBody>
        </p:sp>
        <p:grpSp>
          <p:nvGrpSpPr>
            <p:cNvPr id="141" name="Group"/>
            <p:cNvGrpSpPr/>
            <p:nvPr/>
          </p:nvGrpSpPr>
          <p:grpSpPr>
            <a:xfrm>
              <a:off x="5267217" y="9369525"/>
              <a:ext cx="13849564" cy="2387169"/>
              <a:chOff x="-4" y="-3"/>
              <a:chExt cx="13849563" cy="2387168"/>
            </a:xfrm>
          </p:grpSpPr>
          <p:grpSp>
            <p:nvGrpSpPr>
              <p:cNvPr id="121" name="Facebook.com"/>
              <p:cNvGrpSpPr/>
              <p:nvPr/>
            </p:nvGrpSpPr>
            <p:grpSpPr>
              <a:xfrm>
                <a:off x="-4" y="-3"/>
                <a:ext cx="13849563" cy="2144061"/>
                <a:chOff x="-2" y="-1"/>
                <a:chExt cx="13849561" cy="2144060"/>
              </a:xfrm>
            </p:grpSpPr>
            <p:sp>
              <p:nvSpPr>
                <p:cNvPr id="119" name="Rectangle"/>
                <p:cNvSpPr/>
                <p:nvPr/>
              </p:nvSpPr>
              <p:spPr>
                <a:xfrm>
                  <a:off x="-1" y="-1"/>
                  <a:ext cx="13849560" cy="2144060"/>
                </a:xfrm>
                <a:prstGeom prst="rect">
                  <a:avLst/>
                </a:prstGeom>
                <a:solidFill>
                  <a:srgbClr val="4982C6"/>
                </a:solidFill>
                <a:ln w="12700" cap="flat">
                  <a:noFill/>
                  <a:miter lim="400000"/>
                </a:ln>
                <a:effectLst/>
              </p:spPr>
              <p:txBody>
                <a:bodyPr wrap="square" lIns="25400" tIns="25400" rIns="25400" bIns="25400" numCol="1" anchor="t">
                  <a:noAutofit/>
                </a:bodyPr>
                <a:lstStyle/>
                <a:p>
                  <a:pPr defTabSz="410765">
                    <a:defRPr sz="3000">
                      <a:latin typeface="Helvetica Neue Medium"/>
                      <a:ea typeface="Helvetica Neue Medium"/>
                      <a:cs typeface="Helvetica Neue Medium"/>
                      <a:sym typeface="Helvetica Neue Medium"/>
                    </a:defRPr>
                  </a:pPr>
                  <a:endParaRPr sz="1500"/>
                </a:p>
              </p:txBody>
            </p:sp>
            <p:sp>
              <p:nvSpPr>
                <p:cNvPr id="120" name="My Social Network App"/>
                <p:cNvSpPr/>
                <p:nvPr/>
              </p:nvSpPr>
              <p:spPr>
                <a:xfrm>
                  <a:off x="-2" y="-1"/>
                  <a:ext cx="13740941" cy="836906"/>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7" tIns="35717" rIns="35717" bIns="35717" numCol="1" anchor="t">
                  <a:spAutoFit/>
                </a:bodyPr>
                <a:lstStyle>
                  <a:lvl1pPr defTabSz="821529">
                    <a:defRPr sz="3000">
                      <a:latin typeface="Helvetica Neue Medium"/>
                      <a:ea typeface="Helvetica Neue Medium"/>
                      <a:cs typeface="Helvetica Neue Medium"/>
                      <a:sym typeface="Helvetica Neue Medium"/>
                    </a:defRPr>
                  </a:lvl1pPr>
                </a:lstStyle>
                <a:p>
                  <a:r>
                    <a:rPr sz="1500"/>
                    <a:t>My Social Network App</a:t>
                  </a:r>
                </a:p>
              </p:txBody>
            </p:sp>
          </p:grpSp>
          <p:grpSp>
            <p:nvGrpSpPr>
              <p:cNvPr id="124" name="Cache Check"/>
              <p:cNvGrpSpPr/>
              <p:nvPr/>
            </p:nvGrpSpPr>
            <p:grpSpPr>
              <a:xfrm>
                <a:off x="200564" y="593780"/>
                <a:ext cx="1785947" cy="1474556"/>
                <a:chOff x="-2" y="-201470"/>
                <a:chExt cx="1785946" cy="1474555"/>
              </a:xfrm>
            </p:grpSpPr>
            <p:sp>
              <p:nvSpPr>
                <p:cNvPr id="122" name="Rectangle"/>
                <p:cNvSpPr/>
                <p:nvPr/>
              </p:nvSpPr>
              <p:spPr>
                <a:xfrm>
                  <a:off x="-2" y="0"/>
                  <a:ext cx="1785946" cy="1071569"/>
                </a:xfrm>
                <a:prstGeom prst="rect">
                  <a:avLst/>
                </a:prstGeom>
                <a:solidFill>
                  <a:srgbClr val="A1C9BA"/>
                </a:solidFill>
                <a:ln w="12700" cap="flat">
                  <a:noFill/>
                  <a:miter lim="400000"/>
                </a:ln>
                <a:effectLst/>
              </p:spPr>
              <p:txBody>
                <a:bodyPr wrap="square" lIns="25400" tIns="25400" rIns="25400" bIns="25400" numCol="1" anchor="ctr">
                  <a:noAutofit/>
                </a:bodyPr>
                <a:lstStyle/>
                <a:p>
                  <a:pPr algn="ctr" defTabSz="410765">
                    <a:defRPr sz="3000">
                      <a:latin typeface="Helvetica Neue Medium"/>
                      <a:ea typeface="Helvetica Neue Medium"/>
                      <a:cs typeface="Helvetica Neue Medium"/>
                      <a:sym typeface="Helvetica Neue Medium"/>
                    </a:defRPr>
                  </a:pPr>
                  <a:endParaRPr sz="1500"/>
                </a:p>
              </p:txBody>
            </p:sp>
            <p:sp>
              <p:nvSpPr>
                <p:cNvPr id="123" name="Cache Check"/>
                <p:cNvSpPr txBox="1"/>
                <p:nvPr/>
              </p:nvSpPr>
              <p:spPr>
                <a:xfrm>
                  <a:off x="-2" y="-201470"/>
                  <a:ext cx="1785946" cy="147455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7" tIns="35717" rIns="35717" bIns="35717" numCol="1" anchor="ctr">
                  <a:spAutoFit/>
                </a:bodyPr>
                <a:lstStyle>
                  <a:lvl1pPr algn="ctr" defTabSz="821529">
                    <a:defRPr sz="3000">
                      <a:latin typeface="Helvetica Neue Medium"/>
                      <a:ea typeface="Helvetica Neue Medium"/>
                      <a:cs typeface="Helvetica Neue Medium"/>
                      <a:sym typeface="Helvetica Neue Medium"/>
                    </a:defRPr>
                  </a:lvl1pPr>
                </a:lstStyle>
                <a:p>
                  <a:r>
                    <a:rPr sz="1500"/>
                    <a:t>Cache Check</a:t>
                  </a:r>
                </a:p>
              </p:txBody>
            </p:sp>
          </p:grpSp>
          <p:grpSp>
            <p:nvGrpSpPr>
              <p:cNvPr id="127" name="Send response"/>
              <p:cNvGrpSpPr/>
              <p:nvPr/>
            </p:nvGrpSpPr>
            <p:grpSpPr>
              <a:xfrm>
                <a:off x="11443035" y="274956"/>
                <a:ext cx="2245696" cy="2112209"/>
                <a:chOff x="-2" y="-520294"/>
                <a:chExt cx="2245694" cy="2112207"/>
              </a:xfrm>
            </p:grpSpPr>
            <p:sp>
              <p:nvSpPr>
                <p:cNvPr id="125" name="Rectangle"/>
                <p:cNvSpPr/>
                <p:nvPr/>
              </p:nvSpPr>
              <p:spPr>
                <a:xfrm>
                  <a:off x="-2" y="0"/>
                  <a:ext cx="2245694" cy="1071569"/>
                </a:xfrm>
                <a:prstGeom prst="rect">
                  <a:avLst/>
                </a:prstGeom>
                <a:solidFill>
                  <a:srgbClr val="A1C9BA"/>
                </a:solidFill>
                <a:ln w="12700" cap="flat">
                  <a:noFill/>
                  <a:miter lim="400000"/>
                </a:ln>
                <a:effectLst/>
              </p:spPr>
              <p:txBody>
                <a:bodyPr wrap="square" lIns="25400" tIns="25400" rIns="25400" bIns="25400" numCol="1" anchor="ctr">
                  <a:noAutofit/>
                </a:bodyPr>
                <a:lstStyle/>
                <a:p>
                  <a:pPr algn="ctr" defTabSz="410765">
                    <a:defRPr sz="3000">
                      <a:latin typeface="Helvetica Neue Medium"/>
                      <a:ea typeface="Helvetica Neue Medium"/>
                      <a:cs typeface="Helvetica Neue Medium"/>
                      <a:sym typeface="Helvetica Neue Medium"/>
                    </a:defRPr>
                  </a:pPr>
                  <a:endParaRPr sz="1500"/>
                </a:p>
              </p:txBody>
            </p:sp>
            <p:sp>
              <p:nvSpPr>
                <p:cNvPr id="126" name="Send response"/>
                <p:cNvSpPr txBox="1"/>
                <p:nvPr/>
              </p:nvSpPr>
              <p:spPr>
                <a:xfrm>
                  <a:off x="-2" y="-520294"/>
                  <a:ext cx="2245694" cy="211220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7" tIns="35717" rIns="35717" bIns="35717" numCol="1" anchor="ctr">
                  <a:spAutoFit/>
                </a:bodyPr>
                <a:lstStyle>
                  <a:lvl1pPr algn="ctr" defTabSz="821529">
                    <a:defRPr sz="3000">
                      <a:latin typeface="Helvetica Neue Medium"/>
                      <a:ea typeface="Helvetica Neue Medium"/>
                      <a:cs typeface="Helvetica Neue Medium"/>
                      <a:sym typeface="Helvetica Neue Medium"/>
                    </a:defRPr>
                  </a:lvl1pPr>
                </a:lstStyle>
                <a:p>
                  <a:r>
                    <a:rPr sz="1500"/>
                    <a:t>Send response</a:t>
                  </a:r>
                </a:p>
              </p:txBody>
            </p:sp>
          </p:grpSp>
          <p:grpSp>
            <p:nvGrpSpPr>
              <p:cNvPr id="130" name="Build friends list"/>
              <p:cNvGrpSpPr/>
              <p:nvPr/>
            </p:nvGrpSpPr>
            <p:grpSpPr>
              <a:xfrm>
                <a:off x="2456759" y="274956"/>
                <a:ext cx="2245698" cy="2112209"/>
                <a:chOff x="-2" y="-520294"/>
                <a:chExt cx="2245697" cy="2112207"/>
              </a:xfrm>
            </p:grpSpPr>
            <p:sp>
              <p:nvSpPr>
                <p:cNvPr id="128" name="Rectangle"/>
                <p:cNvSpPr/>
                <p:nvPr/>
              </p:nvSpPr>
              <p:spPr>
                <a:xfrm>
                  <a:off x="-2" y="0"/>
                  <a:ext cx="2245697" cy="1071569"/>
                </a:xfrm>
                <a:prstGeom prst="rect">
                  <a:avLst/>
                </a:prstGeom>
                <a:solidFill>
                  <a:srgbClr val="A1C9BA"/>
                </a:solidFill>
                <a:ln w="12700" cap="flat">
                  <a:noFill/>
                  <a:miter lim="400000"/>
                </a:ln>
                <a:effectLst/>
              </p:spPr>
              <p:txBody>
                <a:bodyPr wrap="square" lIns="25400" tIns="25400" rIns="25400" bIns="25400" numCol="1" anchor="ctr">
                  <a:noAutofit/>
                </a:bodyPr>
                <a:lstStyle/>
                <a:p>
                  <a:pPr algn="ctr" defTabSz="410765">
                    <a:defRPr sz="3000">
                      <a:latin typeface="Helvetica Neue Medium"/>
                      <a:ea typeface="Helvetica Neue Medium"/>
                      <a:cs typeface="Helvetica Neue Medium"/>
                      <a:sym typeface="Helvetica Neue Medium"/>
                    </a:defRPr>
                  </a:pPr>
                  <a:endParaRPr sz="1500"/>
                </a:p>
              </p:txBody>
            </p:sp>
            <p:sp>
              <p:nvSpPr>
                <p:cNvPr id="129" name="Build friends list"/>
                <p:cNvSpPr txBox="1"/>
                <p:nvPr/>
              </p:nvSpPr>
              <p:spPr>
                <a:xfrm>
                  <a:off x="-2" y="-520294"/>
                  <a:ext cx="2245697" cy="211220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7" tIns="35717" rIns="35717" bIns="35717" numCol="1" anchor="ctr">
                  <a:spAutoFit/>
                </a:bodyPr>
                <a:lstStyle>
                  <a:lvl1pPr algn="ctr" defTabSz="821529">
                    <a:defRPr sz="3000">
                      <a:latin typeface="Helvetica Neue Medium"/>
                      <a:ea typeface="Helvetica Neue Medium"/>
                      <a:cs typeface="Helvetica Neue Medium"/>
                      <a:sym typeface="Helvetica Neue Medium"/>
                    </a:defRPr>
                  </a:lvl1pPr>
                </a:lstStyle>
                <a:p>
                  <a:r>
                    <a:rPr sz="1500" dirty="0"/>
                    <a:t>Build friends list</a:t>
                  </a:r>
                </a:p>
              </p:txBody>
            </p:sp>
          </p:grpSp>
          <p:grpSp>
            <p:nvGrpSpPr>
              <p:cNvPr id="133" name="Build Suggestions"/>
              <p:cNvGrpSpPr/>
              <p:nvPr/>
            </p:nvGrpSpPr>
            <p:grpSpPr>
              <a:xfrm>
                <a:off x="8292150" y="274956"/>
                <a:ext cx="2714348" cy="2112209"/>
                <a:chOff x="-2" y="-520294"/>
                <a:chExt cx="2714346" cy="2112207"/>
              </a:xfrm>
            </p:grpSpPr>
            <p:sp>
              <p:nvSpPr>
                <p:cNvPr id="131" name="Rectangle"/>
                <p:cNvSpPr/>
                <p:nvPr/>
              </p:nvSpPr>
              <p:spPr>
                <a:xfrm>
                  <a:off x="-2" y="0"/>
                  <a:ext cx="2714346" cy="1071569"/>
                </a:xfrm>
                <a:prstGeom prst="rect">
                  <a:avLst/>
                </a:prstGeom>
                <a:solidFill>
                  <a:srgbClr val="A1C9BA"/>
                </a:solidFill>
                <a:ln w="12700" cap="flat">
                  <a:noFill/>
                  <a:miter lim="400000"/>
                </a:ln>
                <a:effectLst/>
              </p:spPr>
              <p:txBody>
                <a:bodyPr wrap="square" lIns="25400" tIns="25400" rIns="25400" bIns="25400" numCol="1" anchor="ctr">
                  <a:noAutofit/>
                </a:bodyPr>
                <a:lstStyle/>
                <a:p>
                  <a:pPr algn="ctr" defTabSz="410765">
                    <a:defRPr sz="3000">
                      <a:latin typeface="Helvetica Neue Medium"/>
                      <a:ea typeface="Helvetica Neue Medium"/>
                      <a:cs typeface="Helvetica Neue Medium"/>
                      <a:sym typeface="Helvetica Neue Medium"/>
                    </a:defRPr>
                  </a:pPr>
                  <a:endParaRPr sz="1500"/>
                </a:p>
              </p:txBody>
            </p:sp>
            <p:sp>
              <p:nvSpPr>
                <p:cNvPr id="132" name="Build Suggestions"/>
                <p:cNvSpPr txBox="1"/>
                <p:nvPr/>
              </p:nvSpPr>
              <p:spPr>
                <a:xfrm>
                  <a:off x="-2" y="-520294"/>
                  <a:ext cx="2714346" cy="211220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7" tIns="35717" rIns="35717" bIns="35717" numCol="1" anchor="ctr">
                  <a:spAutoFit/>
                </a:bodyPr>
                <a:lstStyle>
                  <a:lvl1pPr algn="ctr" defTabSz="821529">
                    <a:defRPr sz="3000">
                      <a:latin typeface="Helvetica Neue Medium"/>
                      <a:ea typeface="Helvetica Neue Medium"/>
                      <a:cs typeface="Helvetica Neue Medium"/>
                      <a:sym typeface="Helvetica Neue Medium"/>
                    </a:defRPr>
                  </a:lvl1pPr>
                </a:lstStyle>
                <a:p>
                  <a:r>
                    <a:rPr sz="1500"/>
                    <a:t>Build Suggestions</a:t>
                  </a:r>
                </a:p>
              </p:txBody>
            </p:sp>
          </p:grpSp>
          <p:grpSp>
            <p:nvGrpSpPr>
              <p:cNvPr id="136" name="Build Newsfeed"/>
              <p:cNvGrpSpPr/>
              <p:nvPr/>
            </p:nvGrpSpPr>
            <p:grpSpPr>
              <a:xfrm>
                <a:off x="5140128" y="593780"/>
                <a:ext cx="2714348" cy="1474556"/>
                <a:chOff x="-2" y="-201470"/>
                <a:chExt cx="2714346" cy="1474555"/>
              </a:xfrm>
            </p:grpSpPr>
            <p:sp>
              <p:nvSpPr>
                <p:cNvPr id="134" name="Rectangle"/>
                <p:cNvSpPr/>
                <p:nvPr/>
              </p:nvSpPr>
              <p:spPr>
                <a:xfrm>
                  <a:off x="-2" y="0"/>
                  <a:ext cx="2714346" cy="1071569"/>
                </a:xfrm>
                <a:prstGeom prst="rect">
                  <a:avLst/>
                </a:prstGeom>
                <a:solidFill>
                  <a:srgbClr val="A1C9BA"/>
                </a:solidFill>
                <a:ln w="12700" cap="flat">
                  <a:noFill/>
                  <a:miter lim="400000"/>
                </a:ln>
                <a:effectLst/>
              </p:spPr>
              <p:txBody>
                <a:bodyPr wrap="square" lIns="25400" tIns="25400" rIns="25400" bIns="25400" numCol="1" anchor="ctr">
                  <a:noAutofit/>
                </a:bodyPr>
                <a:lstStyle/>
                <a:p>
                  <a:pPr algn="ctr" defTabSz="410765">
                    <a:defRPr sz="3000">
                      <a:latin typeface="Helvetica Neue Medium"/>
                      <a:ea typeface="Helvetica Neue Medium"/>
                      <a:cs typeface="Helvetica Neue Medium"/>
                      <a:sym typeface="Helvetica Neue Medium"/>
                    </a:defRPr>
                  </a:pPr>
                  <a:endParaRPr sz="1500"/>
                </a:p>
              </p:txBody>
            </p:sp>
            <p:sp>
              <p:nvSpPr>
                <p:cNvPr id="135" name="Build Newsfeed"/>
                <p:cNvSpPr txBox="1"/>
                <p:nvPr/>
              </p:nvSpPr>
              <p:spPr>
                <a:xfrm>
                  <a:off x="-2" y="-201470"/>
                  <a:ext cx="2714346" cy="147455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7" tIns="35717" rIns="35717" bIns="35717" numCol="1" anchor="ctr">
                  <a:spAutoFit/>
                </a:bodyPr>
                <a:lstStyle>
                  <a:lvl1pPr algn="ctr" defTabSz="821529">
                    <a:defRPr sz="3000">
                      <a:latin typeface="Helvetica Neue Medium"/>
                      <a:ea typeface="Helvetica Neue Medium"/>
                      <a:cs typeface="Helvetica Neue Medium"/>
                      <a:sym typeface="Helvetica Neue Medium"/>
                    </a:defRPr>
                  </a:lvl1pPr>
                </a:lstStyle>
                <a:p>
                  <a:r>
                    <a:rPr sz="1500"/>
                    <a:t>Build Newsfeed</a:t>
                  </a:r>
                </a:p>
              </p:txBody>
            </p:sp>
          </p:grpSp>
          <p:sp>
            <p:nvSpPr>
              <p:cNvPr id="137" name="Line"/>
              <p:cNvSpPr/>
              <p:nvPr/>
            </p:nvSpPr>
            <p:spPr>
              <a:xfrm>
                <a:off x="1980899" y="1328417"/>
                <a:ext cx="421284" cy="4"/>
              </a:xfrm>
              <a:prstGeom prst="line">
                <a:avLst/>
              </a:prstGeom>
              <a:noFill/>
              <a:ln w="25400" cap="flat">
                <a:solidFill>
                  <a:srgbClr val="000000"/>
                </a:solidFill>
                <a:prstDash val="solid"/>
                <a:miter lim="400000"/>
                <a:tailEnd type="triangle" w="med" len="med"/>
              </a:ln>
              <a:effectLst/>
            </p:spPr>
            <p:txBody>
              <a:bodyPr wrap="square" lIns="22859" tIns="22859" rIns="22859" bIns="22859" numCol="1" anchor="t">
                <a:noAutofit/>
              </a:bodyPr>
              <a:lstStyle/>
              <a:p>
                <a:pPr algn="ctr" defTabSz="1219169">
                  <a:defRPr sz="2400">
                    <a:solidFill>
                      <a:srgbClr val="5E5E5E"/>
                    </a:solidFill>
                  </a:defRPr>
                </a:pPr>
                <a:endParaRPr sz="1200"/>
              </a:p>
            </p:txBody>
          </p:sp>
          <p:sp>
            <p:nvSpPr>
              <p:cNvPr id="138" name="Line"/>
              <p:cNvSpPr/>
              <p:nvPr/>
            </p:nvSpPr>
            <p:spPr>
              <a:xfrm>
                <a:off x="4714415" y="1325989"/>
                <a:ext cx="421284" cy="4"/>
              </a:xfrm>
              <a:prstGeom prst="line">
                <a:avLst/>
              </a:prstGeom>
              <a:noFill/>
              <a:ln w="25400" cap="flat">
                <a:solidFill>
                  <a:srgbClr val="000000"/>
                </a:solidFill>
                <a:prstDash val="solid"/>
                <a:miter lim="400000"/>
                <a:tailEnd type="triangle" w="med" len="med"/>
              </a:ln>
              <a:effectLst/>
            </p:spPr>
            <p:txBody>
              <a:bodyPr wrap="square" lIns="22859" tIns="22859" rIns="22859" bIns="22859" numCol="1" anchor="t">
                <a:noAutofit/>
              </a:bodyPr>
              <a:lstStyle/>
              <a:p>
                <a:pPr algn="ctr" defTabSz="1219169">
                  <a:defRPr sz="2400">
                    <a:solidFill>
                      <a:srgbClr val="5E5E5E"/>
                    </a:solidFill>
                  </a:defRPr>
                </a:pPr>
                <a:endParaRPr sz="1200"/>
              </a:p>
            </p:txBody>
          </p:sp>
          <p:sp>
            <p:nvSpPr>
              <p:cNvPr id="139" name="Line"/>
              <p:cNvSpPr/>
              <p:nvPr/>
            </p:nvSpPr>
            <p:spPr>
              <a:xfrm>
                <a:off x="7858274" y="1325989"/>
                <a:ext cx="421284" cy="4"/>
              </a:xfrm>
              <a:prstGeom prst="line">
                <a:avLst/>
              </a:prstGeom>
              <a:noFill/>
              <a:ln w="25400" cap="flat">
                <a:solidFill>
                  <a:srgbClr val="000000"/>
                </a:solidFill>
                <a:prstDash val="solid"/>
                <a:miter lim="400000"/>
                <a:tailEnd type="triangle" w="med" len="med"/>
              </a:ln>
              <a:effectLst/>
            </p:spPr>
            <p:txBody>
              <a:bodyPr wrap="square" lIns="22859" tIns="22859" rIns="22859" bIns="22859" numCol="1" anchor="t">
                <a:noAutofit/>
              </a:bodyPr>
              <a:lstStyle/>
              <a:p>
                <a:pPr algn="ctr" defTabSz="1219169">
                  <a:defRPr sz="2400">
                    <a:solidFill>
                      <a:srgbClr val="5E5E5E"/>
                    </a:solidFill>
                  </a:defRPr>
                </a:pPr>
                <a:endParaRPr sz="1200"/>
              </a:p>
            </p:txBody>
          </p:sp>
          <p:sp>
            <p:nvSpPr>
              <p:cNvPr id="140" name="Line"/>
              <p:cNvSpPr/>
              <p:nvPr/>
            </p:nvSpPr>
            <p:spPr>
              <a:xfrm>
                <a:off x="11014097" y="1325989"/>
                <a:ext cx="421284" cy="4"/>
              </a:xfrm>
              <a:prstGeom prst="line">
                <a:avLst/>
              </a:prstGeom>
              <a:noFill/>
              <a:ln w="25400" cap="flat">
                <a:solidFill>
                  <a:srgbClr val="000000"/>
                </a:solidFill>
                <a:prstDash val="solid"/>
                <a:miter lim="400000"/>
                <a:tailEnd type="triangle" w="med" len="med"/>
              </a:ln>
              <a:effectLst/>
            </p:spPr>
            <p:txBody>
              <a:bodyPr wrap="square" lIns="22859" tIns="22859" rIns="22859" bIns="22859" numCol="1" anchor="t">
                <a:noAutofit/>
              </a:bodyPr>
              <a:lstStyle/>
              <a:p>
                <a:pPr algn="ctr" defTabSz="1219169">
                  <a:defRPr sz="2400">
                    <a:solidFill>
                      <a:srgbClr val="5E5E5E"/>
                    </a:solidFill>
                  </a:defRPr>
                </a:pPr>
                <a:endParaRPr sz="1200"/>
              </a:p>
            </p:txBody>
          </p:sp>
        </p:grpSp>
        <p:sp>
          <p:nvSpPr>
            <p:cNvPr id="143" name="Callout"/>
            <p:cNvSpPr/>
            <p:nvPr/>
          </p:nvSpPr>
          <p:spPr>
            <a:xfrm>
              <a:off x="10245707" y="8612371"/>
              <a:ext cx="3053957" cy="2735266"/>
            </a:xfrm>
            <a:custGeom>
              <a:avLst/>
              <a:gdLst/>
              <a:ahLst/>
              <a:cxnLst>
                <a:cxn ang="0">
                  <a:pos x="wd2" y="hd2"/>
                </a:cxn>
                <a:cxn ang="5400000">
                  <a:pos x="wd2" y="hd2"/>
                </a:cxn>
                <a:cxn ang="10800000">
                  <a:pos x="wd2" y="hd2"/>
                </a:cxn>
                <a:cxn ang="16200000">
                  <a:pos x="wd2" y="hd2"/>
                </a:cxn>
              </a:cxnLst>
              <a:rect l="0" t="0" r="r" b="b"/>
              <a:pathLst>
                <a:path w="21600" h="21600" extrusionOk="0">
                  <a:moveTo>
                    <a:pt x="20800" y="0"/>
                  </a:moveTo>
                  <a:lnTo>
                    <a:pt x="20109" y="11571"/>
                  </a:lnTo>
                  <a:lnTo>
                    <a:pt x="449" y="11571"/>
                  </a:lnTo>
                  <a:cubicBezTo>
                    <a:pt x="201" y="11571"/>
                    <a:pt x="0" y="11795"/>
                    <a:pt x="0" y="12072"/>
                  </a:cubicBezTo>
                  <a:lnTo>
                    <a:pt x="0" y="21099"/>
                  </a:lnTo>
                  <a:cubicBezTo>
                    <a:pt x="0" y="21375"/>
                    <a:pt x="201" y="21600"/>
                    <a:pt x="449" y="21600"/>
                  </a:cubicBezTo>
                  <a:lnTo>
                    <a:pt x="21151" y="21600"/>
                  </a:lnTo>
                  <a:cubicBezTo>
                    <a:pt x="21399" y="21600"/>
                    <a:pt x="21600" y="21375"/>
                    <a:pt x="21600" y="21099"/>
                  </a:cubicBezTo>
                  <a:lnTo>
                    <a:pt x="21600" y="12072"/>
                  </a:lnTo>
                  <a:cubicBezTo>
                    <a:pt x="21600" y="11958"/>
                    <a:pt x="21559" y="11859"/>
                    <a:pt x="21502" y="11775"/>
                  </a:cubicBezTo>
                  <a:lnTo>
                    <a:pt x="20800" y="0"/>
                  </a:lnTo>
                  <a:close/>
                </a:path>
              </a:pathLst>
            </a:custGeom>
            <a:ln w="76200">
              <a:solidFill>
                <a:srgbClr val="EE230C"/>
              </a:solidFill>
              <a:miter lim="400000"/>
            </a:ln>
          </p:spPr>
          <p:txBody>
            <a:bodyPr lIns="25400" tIns="25400" rIns="25400" bIns="25400" anchor="ctr"/>
            <a:lstStyle/>
            <a:p>
              <a:pPr algn="ct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144" name="Callout"/>
            <p:cNvSpPr/>
            <p:nvPr/>
          </p:nvSpPr>
          <p:spPr>
            <a:xfrm>
              <a:off x="13454366" y="10102798"/>
              <a:ext cx="3053956" cy="3056338"/>
            </a:xfrm>
            <a:custGeom>
              <a:avLst/>
              <a:gdLst/>
              <a:ahLst/>
              <a:cxnLst>
                <a:cxn ang="0">
                  <a:pos x="wd2" y="hd2"/>
                </a:cxn>
                <a:cxn ang="5400000">
                  <a:pos x="wd2" y="hd2"/>
                </a:cxn>
                <a:cxn ang="10800000">
                  <a:pos x="wd2" y="hd2"/>
                </a:cxn>
                <a:cxn ang="16200000">
                  <a:pos x="wd2" y="hd2"/>
                </a:cxn>
              </a:cxnLst>
              <a:rect l="0" t="0" r="r" b="b"/>
              <a:pathLst>
                <a:path w="21600" h="21600" extrusionOk="0">
                  <a:moveTo>
                    <a:pt x="449" y="0"/>
                  </a:moveTo>
                  <a:cubicBezTo>
                    <a:pt x="201" y="0"/>
                    <a:pt x="0" y="201"/>
                    <a:pt x="0" y="449"/>
                  </a:cubicBezTo>
                  <a:lnTo>
                    <a:pt x="0" y="8527"/>
                  </a:lnTo>
                  <a:cubicBezTo>
                    <a:pt x="0" y="8711"/>
                    <a:pt x="113" y="8867"/>
                    <a:pt x="272" y="8936"/>
                  </a:cubicBezTo>
                  <a:lnTo>
                    <a:pt x="2111" y="21600"/>
                  </a:lnTo>
                  <a:lnTo>
                    <a:pt x="3944" y="8975"/>
                  </a:lnTo>
                  <a:lnTo>
                    <a:pt x="21151" y="8975"/>
                  </a:lnTo>
                  <a:cubicBezTo>
                    <a:pt x="21399" y="8975"/>
                    <a:pt x="21600" y="8775"/>
                    <a:pt x="21600" y="8527"/>
                  </a:cubicBezTo>
                  <a:lnTo>
                    <a:pt x="21600" y="449"/>
                  </a:lnTo>
                  <a:cubicBezTo>
                    <a:pt x="21600" y="201"/>
                    <a:pt x="21399" y="0"/>
                    <a:pt x="21151" y="0"/>
                  </a:cubicBezTo>
                  <a:lnTo>
                    <a:pt x="449" y="0"/>
                  </a:lnTo>
                  <a:close/>
                </a:path>
              </a:pathLst>
            </a:custGeom>
            <a:ln w="76200">
              <a:solidFill>
                <a:srgbClr val="FEAD00"/>
              </a:solidFill>
              <a:miter lim="400000"/>
            </a:ln>
          </p:spPr>
          <p:txBody>
            <a:bodyPr lIns="25400" tIns="25400" rIns="25400" bIns="25400" anchor="ctr"/>
            <a:lstStyle/>
            <a:p>
              <a:pPr algn="ct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145" name="Callout"/>
            <p:cNvSpPr/>
            <p:nvPr/>
          </p:nvSpPr>
          <p:spPr>
            <a:xfrm>
              <a:off x="7596278" y="10102798"/>
              <a:ext cx="2674941" cy="3017841"/>
            </a:xfrm>
            <a:custGeom>
              <a:avLst/>
              <a:gdLst/>
              <a:ahLst/>
              <a:cxnLst>
                <a:cxn ang="0">
                  <a:pos x="wd2" y="hd2"/>
                </a:cxn>
                <a:cxn ang="5400000">
                  <a:pos x="wd2" y="hd2"/>
                </a:cxn>
                <a:cxn ang="10800000">
                  <a:pos x="wd2" y="hd2"/>
                </a:cxn>
                <a:cxn ang="16200000">
                  <a:pos x="wd2" y="hd2"/>
                </a:cxn>
              </a:cxnLst>
              <a:rect l="0" t="0" r="r" b="b"/>
              <a:pathLst>
                <a:path w="21600" h="21600" extrusionOk="0">
                  <a:moveTo>
                    <a:pt x="513" y="0"/>
                  </a:moveTo>
                  <a:cubicBezTo>
                    <a:pt x="230" y="0"/>
                    <a:pt x="0" y="203"/>
                    <a:pt x="0" y="454"/>
                  </a:cubicBezTo>
                  <a:lnTo>
                    <a:pt x="0" y="8635"/>
                  </a:lnTo>
                  <a:cubicBezTo>
                    <a:pt x="0" y="8886"/>
                    <a:pt x="230" y="9090"/>
                    <a:pt x="513" y="9090"/>
                  </a:cubicBezTo>
                  <a:lnTo>
                    <a:pt x="18414" y="9090"/>
                  </a:lnTo>
                  <a:lnTo>
                    <a:pt x="21600" y="21600"/>
                  </a:lnTo>
                  <a:lnTo>
                    <a:pt x="19892" y="2545"/>
                  </a:lnTo>
                  <a:lnTo>
                    <a:pt x="19892" y="454"/>
                  </a:lnTo>
                  <a:cubicBezTo>
                    <a:pt x="19892" y="203"/>
                    <a:pt x="19662" y="0"/>
                    <a:pt x="19379" y="0"/>
                  </a:cubicBezTo>
                  <a:lnTo>
                    <a:pt x="513" y="0"/>
                  </a:lnTo>
                  <a:close/>
                </a:path>
              </a:pathLst>
            </a:custGeom>
            <a:ln w="76200">
              <a:solidFill>
                <a:srgbClr val="FEAD00"/>
              </a:solidFill>
              <a:miter lim="400000"/>
            </a:ln>
          </p:spPr>
          <p:txBody>
            <a:bodyPr lIns="25400" tIns="25400" rIns="25400" bIns="25400" anchor="ctr"/>
            <a:lstStyle/>
            <a:p>
              <a:pPr algn="ct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146" name="Other developers’ changed code"/>
            <p:cNvSpPr txBox="1"/>
            <p:nvPr/>
          </p:nvSpPr>
          <p:spPr>
            <a:xfrm>
              <a:off x="7623922" y="12998021"/>
              <a:ext cx="9094494" cy="8856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ctr" defTabSz="2438337">
                <a:defRPr sz="3500">
                  <a:latin typeface="Helvetica Neue"/>
                  <a:ea typeface="Helvetica Neue"/>
                  <a:cs typeface="Helvetica Neue"/>
                  <a:sym typeface="Helvetica Neue"/>
                </a:defRPr>
              </a:lvl1pPr>
            </a:lstStyle>
            <a:p>
              <a:r>
                <a:rPr sz="1750"/>
                <a:t>Other developers’ changed code</a:t>
              </a: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4" name="Title 1"/>
          <p:cNvSpPr txBox="1">
            <a:spLocks noGrp="1"/>
          </p:cNvSpPr>
          <p:nvPr>
            <p:ph type="title"/>
          </p:nvPr>
        </p:nvSpPr>
        <p:spPr>
          <a:prstGeom prst="rect">
            <a:avLst/>
          </a:prstGeom>
        </p:spPr>
        <p:txBody>
          <a:bodyPr/>
          <a:lstStyle/>
          <a:p>
            <a:r>
              <a:rPr dirty="0"/>
              <a:t>CI In Practice: </a:t>
            </a:r>
            <a:r>
              <a:rPr lang="en-US" dirty="0" err="1"/>
              <a:t>A</a:t>
            </a:r>
            <a:r>
              <a:rPr dirty="0" err="1"/>
              <a:t>utograder</a:t>
            </a:r>
            <a:endParaRPr dirty="0"/>
          </a:p>
        </p:txBody>
      </p:sp>
      <p:sp>
        <p:nvSpPr>
          <p:cNvPr id="105" name="TextBox 8"/>
          <p:cNvSpPr txBox="1"/>
          <p:nvPr/>
        </p:nvSpPr>
        <p:spPr>
          <a:xfrm>
            <a:off x="287956" y="1667165"/>
            <a:ext cx="8307806" cy="5124478"/>
          </a:xfrm>
          <a:prstGeom prst="rect">
            <a:avLst/>
          </a:prstGeom>
          <a:ln w="12700">
            <a:solidFill>
              <a:srgbClr val="00A2FF"/>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59" tIns="22859" rIns="22859" bIns="22859">
            <a:spAutoFit/>
          </a:bodyPr>
          <a:lstStyle/>
          <a:p>
            <a:pPr defTabSz="1219169">
              <a:defRPr sz="2200" b="1">
                <a:solidFill>
                  <a:srgbClr val="00006D"/>
                </a:solidFill>
                <a:latin typeface="Courier"/>
                <a:ea typeface="Courier"/>
                <a:cs typeface="Courier"/>
                <a:sym typeface="Courier"/>
              </a:defRPr>
            </a:pPr>
            <a:r>
              <a:rPr sz="1100" dirty="0"/>
              <a:t>name</a:t>
            </a:r>
            <a:r>
              <a:rPr sz="1100" dirty="0">
                <a:solidFill>
                  <a:srgbClr val="000000"/>
                </a:solidFill>
              </a:rPr>
              <a:t>: </a:t>
            </a:r>
            <a:r>
              <a:rPr sz="1100" dirty="0">
                <a:solidFill>
                  <a:srgbClr val="0F7003"/>
                </a:solidFill>
              </a:rPr>
              <a:t>'Build and Test the Grader'</a:t>
            </a:r>
          </a:p>
          <a:p>
            <a:pPr defTabSz="1219169">
              <a:defRPr sz="2200" b="1">
                <a:solidFill>
                  <a:srgbClr val="00006D"/>
                </a:solidFill>
                <a:latin typeface="Courier"/>
                <a:ea typeface="Courier"/>
                <a:cs typeface="Courier"/>
                <a:sym typeface="Courier"/>
              </a:defRPr>
            </a:pPr>
            <a:r>
              <a:rPr sz="1100" dirty="0"/>
              <a:t>on</a:t>
            </a:r>
            <a:r>
              <a:rPr sz="1100" dirty="0">
                <a:solidFill>
                  <a:srgbClr val="000000"/>
                </a:solidFill>
              </a:rPr>
              <a:t>: </a:t>
            </a:r>
            <a:r>
              <a:rPr sz="1100" i="1" dirty="0">
                <a:solidFill>
                  <a:srgbClr val="6D6D6D"/>
                </a:solidFill>
              </a:rPr>
              <a:t># rebuild any PRs and main branch changes</a:t>
            </a:r>
            <a:endParaRPr sz="1100" dirty="0">
              <a:solidFill>
                <a:srgbClr val="6D6D6D"/>
              </a:solidFill>
            </a:endParaRPr>
          </a:p>
          <a:p>
            <a:pPr defTabSz="1219169">
              <a:defRPr sz="2200" i="1">
                <a:solidFill>
                  <a:srgbClr val="6D6D6D"/>
                </a:solidFill>
                <a:latin typeface="Courier"/>
                <a:ea typeface="Courier"/>
                <a:cs typeface="Courier"/>
                <a:sym typeface="Courier"/>
              </a:defRPr>
            </a:pPr>
            <a:r>
              <a:rPr sz="1100" dirty="0"/>
              <a:t>  </a:t>
            </a:r>
            <a:r>
              <a:rPr sz="1100" b="1" dirty="0" err="1">
                <a:solidFill>
                  <a:srgbClr val="00006D"/>
                </a:solidFill>
              </a:rPr>
              <a:t>pull_request</a:t>
            </a:r>
            <a:r>
              <a:rPr sz="1100" dirty="0">
                <a:solidFill>
                  <a:srgbClr val="000000"/>
                </a:solidFill>
              </a:rPr>
              <a:t>:</a:t>
            </a:r>
            <a:endParaRPr sz="1100" dirty="0">
              <a:solidFill>
                <a:srgbClr val="00006D"/>
              </a:solidFill>
            </a:endParaRPr>
          </a:p>
          <a:p>
            <a:pPr defTabSz="1219169">
              <a:defRPr sz="2200">
                <a:latin typeface="Courier"/>
                <a:ea typeface="Courier"/>
                <a:cs typeface="Courier"/>
                <a:sym typeface="Courier"/>
              </a:defRPr>
            </a:pPr>
            <a:r>
              <a:rPr sz="1100" dirty="0"/>
              <a:t>  </a:t>
            </a:r>
            <a:r>
              <a:rPr sz="1100" b="1" dirty="0">
                <a:solidFill>
                  <a:srgbClr val="00006D"/>
                </a:solidFill>
              </a:rPr>
              <a:t>push</a:t>
            </a:r>
            <a:r>
              <a:rPr sz="1100" dirty="0"/>
              <a:t>:</a:t>
            </a:r>
            <a:endParaRPr sz="1100" dirty="0">
              <a:solidFill>
                <a:srgbClr val="00006D"/>
              </a:solidFill>
            </a:endParaRPr>
          </a:p>
          <a:p>
            <a:pPr defTabSz="1219169">
              <a:defRPr sz="2200">
                <a:latin typeface="Courier"/>
                <a:ea typeface="Courier"/>
                <a:cs typeface="Courier"/>
                <a:sym typeface="Courier"/>
              </a:defRPr>
            </a:pPr>
            <a:r>
              <a:rPr sz="1100" dirty="0"/>
              <a:t>    </a:t>
            </a:r>
            <a:r>
              <a:rPr sz="1100" b="1" dirty="0">
                <a:solidFill>
                  <a:srgbClr val="00006D"/>
                </a:solidFill>
              </a:rPr>
              <a:t>branches</a:t>
            </a:r>
            <a:r>
              <a:rPr sz="1100" dirty="0"/>
              <a:t>:</a:t>
            </a:r>
            <a:endParaRPr sz="1100" dirty="0">
              <a:solidFill>
                <a:srgbClr val="00006D"/>
              </a:solidFill>
            </a:endParaRPr>
          </a:p>
          <a:p>
            <a:pPr defTabSz="1219169">
              <a:defRPr sz="2200">
                <a:latin typeface="Courier"/>
                <a:ea typeface="Courier"/>
                <a:cs typeface="Courier"/>
                <a:sym typeface="Courier"/>
              </a:defRPr>
            </a:pPr>
            <a:r>
              <a:rPr sz="1100" dirty="0"/>
              <a:t>      - main</a:t>
            </a:r>
          </a:p>
          <a:p>
            <a:pPr defTabSz="1219169">
              <a:defRPr sz="2200">
                <a:latin typeface="Courier"/>
                <a:ea typeface="Courier"/>
                <a:cs typeface="Courier"/>
                <a:sym typeface="Courier"/>
              </a:defRPr>
            </a:pPr>
            <a:r>
              <a:rPr sz="1100" dirty="0"/>
              <a:t>      - </a:t>
            </a:r>
            <a:r>
              <a:rPr sz="1100" b="1" dirty="0">
                <a:solidFill>
                  <a:srgbClr val="0F7003"/>
                </a:solidFill>
              </a:rPr>
              <a:t>'releases/*'</a:t>
            </a:r>
            <a:endParaRPr sz="1100" dirty="0">
              <a:solidFill>
                <a:srgbClr val="0F7003"/>
              </a:solidFill>
            </a:endParaRPr>
          </a:p>
          <a:p>
            <a:pPr defTabSz="1219169">
              <a:defRPr sz="2200" b="1">
                <a:solidFill>
                  <a:srgbClr val="00006D"/>
                </a:solidFill>
                <a:latin typeface="Courier"/>
                <a:ea typeface="Courier"/>
                <a:cs typeface="Courier"/>
                <a:sym typeface="Courier"/>
              </a:defRPr>
            </a:pPr>
            <a:r>
              <a:rPr sz="1100" dirty="0"/>
              <a:t>jobs</a:t>
            </a:r>
            <a:r>
              <a:rPr sz="1100" dirty="0">
                <a:solidFill>
                  <a:srgbClr val="000000"/>
                </a:solidFill>
              </a:rPr>
              <a:t>:</a:t>
            </a:r>
          </a:p>
          <a:p>
            <a:pPr defTabSz="1219169">
              <a:defRPr sz="2200">
                <a:latin typeface="Courier"/>
                <a:ea typeface="Courier"/>
                <a:cs typeface="Courier"/>
                <a:sym typeface="Courier"/>
              </a:defRPr>
            </a:pPr>
            <a:r>
              <a:rPr sz="1100" dirty="0"/>
              <a:t>  </a:t>
            </a:r>
            <a:r>
              <a:rPr sz="1100" b="1" dirty="0">
                <a:solidFill>
                  <a:srgbClr val="00006D"/>
                </a:solidFill>
              </a:rPr>
              <a:t>build</a:t>
            </a:r>
            <a:r>
              <a:rPr sz="1100" dirty="0"/>
              <a:t>:</a:t>
            </a:r>
            <a:endParaRPr sz="1100" dirty="0">
              <a:solidFill>
                <a:srgbClr val="6D6D6D"/>
              </a:solidFill>
            </a:endParaRPr>
          </a:p>
          <a:p>
            <a:pPr defTabSz="1219169">
              <a:defRPr sz="2200" i="1">
                <a:solidFill>
                  <a:srgbClr val="6D6D6D"/>
                </a:solidFill>
                <a:latin typeface="Courier"/>
                <a:ea typeface="Courier"/>
                <a:cs typeface="Courier"/>
                <a:sym typeface="Courier"/>
              </a:defRPr>
            </a:pPr>
            <a:r>
              <a:rPr sz="1100" dirty="0"/>
              <a:t>    </a:t>
            </a:r>
            <a:r>
              <a:rPr sz="1100" b="1" dirty="0">
                <a:solidFill>
                  <a:srgbClr val="00006D"/>
                </a:solidFill>
              </a:rPr>
              <a:t>runs-on</a:t>
            </a:r>
            <a:r>
              <a:rPr sz="1100" dirty="0">
                <a:solidFill>
                  <a:srgbClr val="000000"/>
                </a:solidFill>
              </a:rPr>
              <a:t>: self-hosted</a:t>
            </a:r>
          </a:p>
          <a:p>
            <a:pPr defTabSz="1219169">
              <a:defRPr sz="2200">
                <a:latin typeface="Courier"/>
                <a:ea typeface="Courier"/>
                <a:cs typeface="Courier"/>
                <a:sym typeface="Courier"/>
              </a:defRPr>
            </a:pPr>
            <a:r>
              <a:rPr sz="1100" dirty="0"/>
              <a:t>    </a:t>
            </a:r>
            <a:r>
              <a:rPr sz="1100" b="1" dirty="0">
                <a:solidFill>
                  <a:srgbClr val="00006D"/>
                </a:solidFill>
              </a:rPr>
              <a:t>steps</a:t>
            </a:r>
            <a:r>
              <a:rPr sz="1100" dirty="0"/>
              <a:t>:</a:t>
            </a:r>
          </a:p>
          <a:p>
            <a:pPr defTabSz="1219169">
              <a:defRPr sz="2200">
                <a:latin typeface="Courier"/>
                <a:ea typeface="Courier"/>
                <a:cs typeface="Courier"/>
                <a:sym typeface="Courier"/>
              </a:defRPr>
            </a:pPr>
            <a:r>
              <a:rPr sz="1100" dirty="0"/>
              <a:t>      - </a:t>
            </a:r>
            <a:r>
              <a:rPr sz="1100" b="1" dirty="0">
                <a:solidFill>
                  <a:srgbClr val="00006D"/>
                </a:solidFill>
              </a:rPr>
              <a:t>uses</a:t>
            </a:r>
            <a:r>
              <a:rPr sz="1100" dirty="0"/>
              <a:t>: actions/checkout@v2</a:t>
            </a:r>
          </a:p>
          <a:p>
            <a:pPr defTabSz="1219169">
              <a:defRPr sz="2200">
                <a:latin typeface="Courier"/>
                <a:ea typeface="Courier"/>
                <a:cs typeface="Courier"/>
                <a:sym typeface="Courier"/>
              </a:defRPr>
            </a:pPr>
            <a:r>
              <a:rPr sz="1100" dirty="0"/>
              <a:t>      - </a:t>
            </a:r>
            <a:r>
              <a:rPr sz="1100" b="1" dirty="0">
                <a:solidFill>
                  <a:srgbClr val="00006D"/>
                </a:solidFill>
              </a:rPr>
              <a:t>uses</a:t>
            </a:r>
            <a:r>
              <a:rPr sz="1100" dirty="0"/>
              <a:t>: actions/setup-node@v2</a:t>
            </a:r>
          </a:p>
          <a:p>
            <a:pPr defTabSz="1219169">
              <a:defRPr sz="2200">
                <a:latin typeface="Courier"/>
                <a:ea typeface="Courier"/>
                <a:cs typeface="Courier"/>
                <a:sym typeface="Courier"/>
              </a:defRPr>
            </a:pPr>
            <a:r>
              <a:rPr sz="1100" dirty="0"/>
              <a:t>        </a:t>
            </a:r>
            <a:r>
              <a:rPr sz="1100" b="1" dirty="0">
                <a:solidFill>
                  <a:srgbClr val="00006D"/>
                </a:solidFill>
              </a:rPr>
              <a:t>with</a:t>
            </a:r>
            <a:r>
              <a:rPr sz="1100" dirty="0"/>
              <a:t>:</a:t>
            </a:r>
          </a:p>
          <a:p>
            <a:pPr defTabSz="1219169">
              <a:defRPr sz="2200">
                <a:latin typeface="Courier"/>
                <a:ea typeface="Courier"/>
                <a:cs typeface="Courier"/>
                <a:sym typeface="Courier"/>
              </a:defRPr>
            </a:pPr>
            <a:r>
              <a:rPr sz="1100" dirty="0"/>
              <a:t>          </a:t>
            </a:r>
            <a:r>
              <a:rPr sz="1100" b="1" dirty="0">
                <a:solidFill>
                  <a:srgbClr val="00006D"/>
                </a:solidFill>
              </a:rPr>
              <a:t>node-version</a:t>
            </a:r>
            <a:r>
              <a:rPr sz="1100" dirty="0"/>
              <a:t>: </a:t>
            </a:r>
            <a:r>
              <a:rPr sz="1100" b="1" dirty="0">
                <a:solidFill>
                  <a:srgbClr val="0F7003"/>
                </a:solidFill>
              </a:rPr>
              <a:t>'16'</a:t>
            </a:r>
            <a:endParaRPr sz="1100" dirty="0">
              <a:solidFill>
                <a:srgbClr val="00006D"/>
              </a:solidFill>
            </a:endParaRPr>
          </a:p>
          <a:p>
            <a:pPr defTabSz="1219169">
              <a:defRPr sz="2200" b="1">
                <a:solidFill>
                  <a:srgbClr val="0F7003"/>
                </a:solidFill>
                <a:latin typeface="Courier"/>
                <a:ea typeface="Courier"/>
                <a:cs typeface="Courier"/>
                <a:sym typeface="Courier"/>
              </a:defRPr>
            </a:pPr>
            <a:r>
              <a:rPr sz="1100" dirty="0"/>
              <a:t>      </a:t>
            </a:r>
            <a:r>
              <a:rPr sz="1100" dirty="0">
                <a:solidFill>
                  <a:srgbClr val="000000"/>
                </a:solidFill>
              </a:rPr>
              <a:t>- </a:t>
            </a:r>
            <a:r>
              <a:rPr sz="1100" dirty="0">
                <a:solidFill>
                  <a:srgbClr val="00006D"/>
                </a:solidFill>
              </a:rPr>
              <a:t>run</a:t>
            </a:r>
            <a:r>
              <a:rPr sz="1100" dirty="0">
                <a:solidFill>
                  <a:srgbClr val="000000"/>
                </a:solidFill>
              </a:rPr>
              <a:t>: |</a:t>
            </a:r>
          </a:p>
          <a:p>
            <a:pPr defTabSz="1219169">
              <a:defRPr sz="2200">
                <a:latin typeface="Courier"/>
                <a:ea typeface="Courier"/>
                <a:cs typeface="Courier"/>
                <a:sym typeface="Courier"/>
              </a:defRPr>
            </a:pPr>
            <a:r>
              <a:rPr sz="1100" dirty="0"/>
              <a:t>          </a:t>
            </a:r>
            <a:r>
              <a:rPr sz="1100" dirty="0" err="1"/>
              <a:t>npm</a:t>
            </a:r>
            <a:r>
              <a:rPr sz="1100" dirty="0"/>
              <a:t> install</a:t>
            </a:r>
          </a:p>
          <a:p>
            <a:pPr defTabSz="1219169">
              <a:defRPr sz="2200">
                <a:latin typeface="Courier"/>
                <a:ea typeface="Courier"/>
                <a:cs typeface="Courier"/>
                <a:sym typeface="Courier"/>
              </a:defRPr>
            </a:pPr>
            <a:r>
              <a:rPr sz="1100" dirty="0"/>
              <a:t>  </a:t>
            </a:r>
            <a:r>
              <a:rPr sz="1100" b="1" dirty="0">
                <a:solidFill>
                  <a:srgbClr val="00006D"/>
                </a:solidFill>
              </a:rPr>
              <a:t>test</a:t>
            </a:r>
            <a:r>
              <a:rPr sz="1100" dirty="0"/>
              <a:t>:</a:t>
            </a:r>
            <a:endParaRPr sz="1100" dirty="0">
              <a:solidFill>
                <a:srgbClr val="6D6D6D"/>
              </a:solidFill>
            </a:endParaRPr>
          </a:p>
          <a:p>
            <a:pPr defTabSz="1219169">
              <a:defRPr sz="2200" i="1">
                <a:solidFill>
                  <a:srgbClr val="6D6D6D"/>
                </a:solidFill>
                <a:latin typeface="Courier"/>
                <a:ea typeface="Courier"/>
                <a:cs typeface="Courier"/>
                <a:sym typeface="Courier"/>
              </a:defRPr>
            </a:pPr>
            <a:r>
              <a:rPr sz="1100" dirty="0"/>
              <a:t>    </a:t>
            </a:r>
            <a:r>
              <a:rPr sz="1100" b="1" dirty="0">
                <a:solidFill>
                  <a:srgbClr val="00006D"/>
                </a:solidFill>
              </a:rPr>
              <a:t>runs-on</a:t>
            </a:r>
            <a:r>
              <a:rPr sz="1100" dirty="0">
                <a:solidFill>
                  <a:srgbClr val="000000"/>
                </a:solidFill>
              </a:rPr>
              <a:t>: self-hosted</a:t>
            </a:r>
          </a:p>
          <a:p>
            <a:pPr defTabSz="1219169">
              <a:defRPr sz="2200">
                <a:latin typeface="Courier"/>
                <a:ea typeface="Courier"/>
                <a:cs typeface="Courier"/>
                <a:sym typeface="Courier"/>
              </a:defRPr>
            </a:pPr>
            <a:r>
              <a:rPr sz="1100" dirty="0"/>
              <a:t>    </a:t>
            </a:r>
            <a:r>
              <a:rPr sz="1100" b="1" dirty="0">
                <a:solidFill>
                  <a:srgbClr val="00006D"/>
                </a:solidFill>
              </a:rPr>
              <a:t>strategy</a:t>
            </a:r>
            <a:r>
              <a:rPr sz="1100" dirty="0"/>
              <a:t>:</a:t>
            </a:r>
            <a:endParaRPr sz="1100" dirty="0">
              <a:solidFill>
                <a:srgbClr val="00006D"/>
              </a:solidFill>
            </a:endParaRPr>
          </a:p>
          <a:p>
            <a:pPr defTabSz="1219169">
              <a:defRPr sz="2200">
                <a:latin typeface="Courier"/>
                <a:ea typeface="Courier"/>
                <a:cs typeface="Courier"/>
                <a:sym typeface="Courier"/>
              </a:defRPr>
            </a:pPr>
            <a:r>
              <a:rPr sz="1100" dirty="0"/>
              <a:t>      </a:t>
            </a:r>
            <a:r>
              <a:rPr sz="1100" b="1" dirty="0">
                <a:solidFill>
                  <a:srgbClr val="00006D"/>
                </a:solidFill>
              </a:rPr>
              <a:t>matrix</a:t>
            </a:r>
            <a:r>
              <a:rPr sz="1100" dirty="0"/>
              <a:t>:</a:t>
            </a:r>
          </a:p>
          <a:p>
            <a:pPr defTabSz="1219169">
              <a:defRPr sz="2200">
                <a:latin typeface="Courier"/>
                <a:ea typeface="Courier"/>
                <a:cs typeface="Courier"/>
                <a:sym typeface="Courier"/>
              </a:defRPr>
            </a:pPr>
            <a:r>
              <a:rPr sz="1100" dirty="0"/>
              <a:t>        </a:t>
            </a:r>
            <a:r>
              <a:rPr sz="1100" b="1" dirty="0">
                <a:solidFill>
                  <a:srgbClr val="00006D"/>
                </a:solidFill>
              </a:rPr>
              <a:t>submission</a:t>
            </a:r>
            <a:r>
              <a:rPr sz="1100" dirty="0"/>
              <a:t>: [a, b, c, </a:t>
            </a:r>
            <a:r>
              <a:rPr sz="1100" dirty="0" err="1"/>
              <a:t>ts</a:t>
            </a:r>
            <a:r>
              <a:rPr sz="1100" dirty="0"/>
              <a:t>-ignore, linting-error, non-green-tests, empty]</a:t>
            </a:r>
          </a:p>
          <a:p>
            <a:pPr defTabSz="1219169">
              <a:defRPr sz="2200">
                <a:latin typeface="Courier"/>
                <a:ea typeface="Courier"/>
                <a:cs typeface="Courier"/>
                <a:sym typeface="Courier"/>
              </a:defRPr>
            </a:pPr>
            <a:r>
              <a:rPr sz="1100" dirty="0"/>
              <a:t>    </a:t>
            </a:r>
            <a:r>
              <a:rPr sz="1100" b="1" dirty="0">
                <a:solidFill>
                  <a:srgbClr val="00006D"/>
                </a:solidFill>
              </a:rPr>
              <a:t>steps</a:t>
            </a:r>
            <a:r>
              <a:rPr sz="1100" dirty="0"/>
              <a:t>:</a:t>
            </a:r>
          </a:p>
          <a:p>
            <a:pPr defTabSz="1219169">
              <a:defRPr sz="2200">
                <a:latin typeface="Courier"/>
                <a:ea typeface="Courier"/>
                <a:cs typeface="Courier"/>
                <a:sym typeface="Courier"/>
              </a:defRPr>
            </a:pPr>
            <a:r>
              <a:rPr sz="1100" dirty="0"/>
              <a:t>      - </a:t>
            </a:r>
            <a:r>
              <a:rPr sz="1100" b="1" dirty="0">
                <a:solidFill>
                  <a:srgbClr val="00006D"/>
                </a:solidFill>
              </a:rPr>
              <a:t>uses</a:t>
            </a:r>
            <a:r>
              <a:rPr sz="1100" dirty="0"/>
              <a:t>: actions/checkout@v2</a:t>
            </a:r>
          </a:p>
          <a:p>
            <a:pPr defTabSz="1219169">
              <a:defRPr sz="2200">
                <a:latin typeface="Courier"/>
                <a:ea typeface="Courier"/>
                <a:cs typeface="Courier"/>
                <a:sym typeface="Courier"/>
              </a:defRPr>
            </a:pPr>
            <a:r>
              <a:rPr sz="1100" dirty="0"/>
              <a:t>      - </a:t>
            </a:r>
            <a:r>
              <a:rPr sz="1100" b="1" dirty="0">
                <a:solidFill>
                  <a:srgbClr val="00006D"/>
                </a:solidFill>
              </a:rPr>
              <a:t>uses</a:t>
            </a:r>
            <a:r>
              <a:rPr sz="1100" dirty="0"/>
              <a:t>: actions/setup-node@v2</a:t>
            </a:r>
          </a:p>
          <a:p>
            <a:pPr defTabSz="1219169">
              <a:defRPr sz="2200">
                <a:latin typeface="Courier"/>
                <a:ea typeface="Courier"/>
                <a:cs typeface="Courier"/>
                <a:sym typeface="Courier"/>
              </a:defRPr>
            </a:pPr>
            <a:r>
              <a:rPr sz="1100" dirty="0"/>
              <a:t>        </a:t>
            </a:r>
            <a:r>
              <a:rPr sz="1100" b="1" dirty="0">
                <a:solidFill>
                  <a:srgbClr val="00006D"/>
                </a:solidFill>
              </a:rPr>
              <a:t>with</a:t>
            </a:r>
            <a:r>
              <a:rPr sz="1100" dirty="0"/>
              <a:t>:</a:t>
            </a:r>
          </a:p>
          <a:p>
            <a:pPr defTabSz="1219169">
              <a:defRPr sz="2200">
                <a:latin typeface="Courier"/>
                <a:ea typeface="Courier"/>
                <a:cs typeface="Courier"/>
                <a:sym typeface="Courier"/>
              </a:defRPr>
            </a:pPr>
            <a:r>
              <a:rPr sz="1100" dirty="0"/>
              <a:t>          </a:t>
            </a:r>
            <a:r>
              <a:rPr sz="1100" b="1" dirty="0">
                <a:solidFill>
                  <a:srgbClr val="00006D"/>
                </a:solidFill>
              </a:rPr>
              <a:t>node-version</a:t>
            </a:r>
            <a:r>
              <a:rPr sz="1100" dirty="0"/>
              <a:t>: </a:t>
            </a:r>
            <a:r>
              <a:rPr sz="1100" b="1" dirty="0">
                <a:solidFill>
                  <a:srgbClr val="0F7003"/>
                </a:solidFill>
              </a:rPr>
              <a:t>'16'</a:t>
            </a:r>
            <a:endParaRPr sz="1100" dirty="0">
              <a:solidFill>
                <a:srgbClr val="00006D"/>
              </a:solidFill>
            </a:endParaRPr>
          </a:p>
          <a:p>
            <a:pPr defTabSz="1219169">
              <a:defRPr sz="2200" b="1">
                <a:solidFill>
                  <a:srgbClr val="0F7003"/>
                </a:solidFill>
                <a:latin typeface="Courier"/>
                <a:ea typeface="Courier"/>
                <a:cs typeface="Courier"/>
                <a:sym typeface="Courier"/>
              </a:defRPr>
            </a:pPr>
            <a:r>
              <a:rPr sz="1100" dirty="0"/>
              <a:t>      </a:t>
            </a:r>
            <a:r>
              <a:rPr sz="1100" dirty="0">
                <a:solidFill>
                  <a:srgbClr val="000000"/>
                </a:solidFill>
              </a:rPr>
              <a:t>- </a:t>
            </a:r>
            <a:r>
              <a:rPr sz="1100" dirty="0">
                <a:solidFill>
                  <a:srgbClr val="00006D"/>
                </a:solidFill>
              </a:rPr>
              <a:t>uses</a:t>
            </a:r>
            <a:r>
              <a:rPr sz="1100" dirty="0">
                <a:solidFill>
                  <a:srgbClr val="000000"/>
                </a:solidFill>
              </a:rPr>
              <a:t>: ./</a:t>
            </a:r>
          </a:p>
          <a:p>
            <a:pPr defTabSz="1219169">
              <a:defRPr sz="2200">
                <a:latin typeface="Courier"/>
                <a:ea typeface="Courier"/>
                <a:cs typeface="Courier"/>
                <a:sym typeface="Courier"/>
              </a:defRPr>
            </a:pPr>
            <a:r>
              <a:rPr sz="1100" dirty="0"/>
              <a:t>        </a:t>
            </a:r>
            <a:r>
              <a:rPr sz="1100" b="1" dirty="0">
                <a:solidFill>
                  <a:srgbClr val="00006D"/>
                </a:solidFill>
              </a:rPr>
              <a:t>with</a:t>
            </a:r>
            <a:r>
              <a:rPr sz="1100" dirty="0"/>
              <a:t>:</a:t>
            </a:r>
          </a:p>
          <a:p>
            <a:pPr defTabSz="1219169">
              <a:defRPr sz="2200">
                <a:latin typeface="Courier"/>
                <a:ea typeface="Courier"/>
                <a:cs typeface="Courier"/>
                <a:sym typeface="Courier"/>
              </a:defRPr>
            </a:pPr>
            <a:r>
              <a:rPr sz="1100" dirty="0"/>
              <a:t>          </a:t>
            </a:r>
            <a:r>
              <a:rPr sz="1100" b="1" dirty="0">
                <a:solidFill>
                  <a:srgbClr val="00006D"/>
                </a:solidFill>
              </a:rPr>
              <a:t>submission-directory</a:t>
            </a:r>
            <a:r>
              <a:rPr sz="1100" dirty="0"/>
              <a:t>: solutions/${{ </a:t>
            </a:r>
            <a:r>
              <a:rPr sz="1100" dirty="0" err="1"/>
              <a:t>matrix.submission</a:t>
            </a:r>
            <a:r>
              <a:rPr sz="1100" dirty="0"/>
              <a:t> }}</a:t>
            </a:r>
          </a:p>
        </p:txBody>
      </p:sp>
      <p:pic>
        <p:nvPicPr>
          <p:cNvPr id="106" name="Picture 9" descr="Picture 9"/>
          <p:cNvPicPr>
            <a:picLocks noChangeAspect="1"/>
          </p:cNvPicPr>
          <p:nvPr/>
        </p:nvPicPr>
        <p:blipFill>
          <a:blip r:embed="rId3"/>
          <a:stretch>
            <a:fillRect/>
          </a:stretch>
        </p:blipFill>
        <p:spPr>
          <a:xfrm>
            <a:off x="8697264" y="1519487"/>
            <a:ext cx="2935437" cy="4941471"/>
          </a:xfrm>
          <a:prstGeom prst="rect">
            <a:avLst/>
          </a:prstGeom>
          <a:ln w="12700">
            <a:miter lim="400000"/>
          </a:ln>
        </p:spPr>
      </p:pic>
      <p:sp>
        <p:nvSpPr>
          <p:cNvPr id="107" name="TextBox 10"/>
          <p:cNvSpPr txBox="1"/>
          <p:nvPr/>
        </p:nvSpPr>
        <p:spPr>
          <a:xfrm>
            <a:off x="287956" y="1418298"/>
            <a:ext cx="1760097" cy="235962"/>
          </a:xfrm>
          <a:prstGeom prst="rect">
            <a:avLst/>
          </a:prstGeom>
          <a:solidFill>
            <a:srgbClr val="FFF7D6"/>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ctr" defTabSz="2438337">
              <a:defRPr sz="2400">
                <a:solidFill>
                  <a:srgbClr val="5E5E5E"/>
                </a:solidFill>
                <a:latin typeface="Helvetica Neue"/>
                <a:ea typeface="Helvetica Neue"/>
                <a:cs typeface="Helvetica Neue"/>
                <a:sym typeface="Helvetica Neue"/>
              </a:defRPr>
            </a:lvl1pPr>
          </a:lstStyle>
          <a:p>
            <a:r>
              <a:rPr sz="1200" dirty="0" err="1"/>
              <a:t>test.yml</a:t>
            </a:r>
            <a:r>
              <a:rPr sz="1200" dirty="0"/>
              <a:t> (CI workflow file)</a:t>
            </a:r>
          </a:p>
        </p:txBody>
      </p:sp>
      <p:sp>
        <p:nvSpPr>
          <p:cNvPr id="108" name="TextBox 11"/>
          <p:cNvSpPr txBox="1"/>
          <p:nvPr/>
        </p:nvSpPr>
        <p:spPr>
          <a:xfrm>
            <a:off x="9280130" y="1048961"/>
            <a:ext cx="1621791" cy="235962"/>
          </a:xfrm>
          <a:prstGeom prst="rect">
            <a:avLst/>
          </a:prstGeom>
          <a:solidFill>
            <a:srgbClr val="FFF7D6"/>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ctr" defTabSz="2438337">
              <a:defRPr sz="2400">
                <a:solidFill>
                  <a:srgbClr val="5E5E5E"/>
                </a:solidFill>
                <a:latin typeface="Helvetica Neue"/>
                <a:ea typeface="Helvetica Neue"/>
                <a:cs typeface="Helvetica Neue"/>
                <a:sym typeface="Helvetica Neue"/>
              </a:defRPr>
            </a:lvl1pPr>
          </a:lstStyle>
          <a:p>
            <a:r>
              <a:rPr sz="1200" dirty="0"/>
              <a:t>GitHub Actions Results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7" name="Example CI Pipeline - TravisCI"/>
          <p:cNvSpPr txBox="1">
            <a:spLocks noGrp="1"/>
          </p:cNvSpPr>
          <p:nvPr>
            <p:ph type="title"/>
          </p:nvPr>
        </p:nvSpPr>
        <p:spPr>
          <a:prstGeom prst="rect">
            <a:avLst/>
          </a:prstGeom>
        </p:spPr>
        <p:txBody>
          <a:bodyPr/>
          <a:lstStyle/>
          <a:p>
            <a:r>
              <a:rPr dirty="0"/>
              <a:t>Example CI Pipeline - </a:t>
            </a:r>
            <a:r>
              <a:rPr lang="en-US" dirty="0" err="1"/>
              <a:t>Autograder</a:t>
            </a:r>
            <a:endParaRPr dirty="0"/>
          </a:p>
        </p:txBody>
      </p:sp>
      <p:sp>
        <p:nvSpPr>
          <p:cNvPr id="98" name="At a glance, see history of build"/>
          <p:cNvSpPr txBox="1">
            <a:spLocks noGrp="1"/>
          </p:cNvSpPr>
          <p:nvPr>
            <p:ph type="body" idx="1"/>
          </p:nvPr>
        </p:nvSpPr>
        <p:spPr>
          <a:xfrm>
            <a:off x="838200" y="1500160"/>
            <a:ext cx="4140200" cy="4351338"/>
          </a:xfrm>
          <a:prstGeom prst="rect">
            <a:avLst/>
          </a:prstGeom>
        </p:spPr>
        <p:txBody>
          <a:bodyPr/>
          <a:lstStyle/>
          <a:p>
            <a:r>
              <a:rPr dirty="0"/>
              <a:t>At a glance, see history of build</a:t>
            </a:r>
          </a:p>
        </p:txBody>
      </p:sp>
      <p:pic>
        <p:nvPicPr>
          <p:cNvPr id="2" name="Picture 1">
            <a:extLst>
              <a:ext uri="{FF2B5EF4-FFF2-40B4-BE49-F238E27FC236}">
                <a16:creationId xmlns:a16="http://schemas.microsoft.com/office/drawing/2014/main" id="{D427E293-DD90-E105-1409-B50234594B4B}"/>
              </a:ext>
            </a:extLst>
          </p:cNvPr>
          <p:cNvPicPr>
            <a:picLocks noChangeAspect="1"/>
          </p:cNvPicPr>
          <p:nvPr/>
        </p:nvPicPr>
        <p:blipFill>
          <a:blip r:embed="rId3"/>
          <a:srcRect l="-735" t="3624" r="735" b="-2909"/>
          <a:stretch/>
        </p:blipFill>
        <p:spPr>
          <a:xfrm>
            <a:off x="5072380" y="1496640"/>
            <a:ext cx="6911340" cy="547674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Title 1"/>
          <p:cNvSpPr txBox="1">
            <a:spLocks noGrp="1"/>
          </p:cNvSpPr>
          <p:nvPr>
            <p:ph type="title"/>
          </p:nvPr>
        </p:nvSpPr>
        <p:spPr>
          <a:prstGeom prst="rect">
            <a:avLst/>
          </a:prstGeom>
        </p:spPr>
        <p:txBody>
          <a:bodyPr/>
          <a:lstStyle/>
          <a:p>
            <a:r>
              <a:rPr dirty="0"/>
              <a:t>CI </a:t>
            </a:r>
            <a:r>
              <a:rPr lang="en-US" dirty="0"/>
              <a:t>p</a:t>
            </a:r>
            <a:r>
              <a:rPr dirty="0"/>
              <a:t>ipelines </a:t>
            </a:r>
            <a:r>
              <a:rPr lang="en-US" dirty="0"/>
              <a:t>can </a:t>
            </a:r>
            <a:r>
              <a:rPr dirty="0"/>
              <a:t>automate performance testing</a:t>
            </a:r>
          </a:p>
        </p:txBody>
      </p:sp>
      <p:grpSp>
        <p:nvGrpSpPr>
          <p:cNvPr id="2" name="Group 1">
            <a:extLst>
              <a:ext uri="{FF2B5EF4-FFF2-40B4-BE49-F238E27FC236}">
                <a16:creationId xmlns:a16="http://schemas.microsoft.com/office/drawing/2014/main" id="{82294B8A-8AD6-6D5C-AD7D-247723E00C8B}"/>
              </a:ext>
            </a:extLst>
          </p:cNvPr>
          <p:cNvGrpSpPr/>
          <p:nvPr/>
        </p:nvGrpSpPr>
        <p:grpSpPr>
          <a:xfrm>
            <a:off x="527549" y="1584545"/>
            <a:ext cx="11136902" cy="5273455"/>
            <a:chOff x="65115" y="966780"/>
            <a:chExt cx="11136902" cy="5273455"/>
          </a:xfrm>
        </p:grpSpPr>
        <p:pic>
          <p:nvPicPr>
            <p:cNvPr id="154" name="Picture 4" descr="Picture 4"/>
            <p:cNvPicPr>
              <a:picLocks noChangeAspect="1"/>
            </p:cNvPicPr>
            <p:nvPr/>
          </p:nvPicPr>
          <p:blipFill>
            <a:blip r:embed="rId3"/>
            <a:stretch>
              <a:fillRect/>
            </a:stretch>
          </p:blipFill>
          <p:spPr>
            <a:xfrm>
              <a:off x="65115" y="966780"/>
              <a:ext cx="8340140" cy="4322861"/>
            </a:xfrm>
            <a:prstGeom prst="rect">
              <a:avLst/>
            </a:prstGeom>
            <a:ln w="12700">
              <a:miter lim="400000"/>
            </a:ln>
          </p:spPr>
        </p:pic>
        <p:sp>
          <p:nvSpPr>
            <p:cNvPr id="155" name="TextBox 9"/>
            <p:cNvSpPr txBox="1"/>
            <p:nvPr/>
          </p:nvSpPr>
          <p:spPr>
            <a:xfrm>
              <a:off x="187349" y="6009405"/>
              <a:ext cx="3494965" cy="2308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a:spAutoFit/>
            </a:bodyPr>
            <a:lstStyle/>
            <a:p>
              <a:r>
                <a:rPr sz="900" dirty="0">
                  <a:hlinkClick r:id="rId4"/>
                </a:rPr>
                <a:t>https://github.com/neu-se/CONFETTI/actions</a:t>
              </a:r>
              <a:r>
                <a:rPr sz="900" dirty="0"/>
                <a:t> </a:t>
              </a:r>
            </a:p>
          </p:txBody>
        </p:sp>
        <p:sp>
          <p:nvSpPr>
            <p:cNvPr id="157" name="TextBox 10"/>
            <p:cNvSpPr txBox="1"/>
            <p:nvPr/>
          </p:nvSpPr>
          <p:spPr>
            <a:xfrm>
              <a:off x="4282933" y="1822678"/>
              <a:ext cx="2634916" cy="913070"/>
            </a:xfrm>
            <a:prstGeom prst="rect">
              <a:avLst/>
            </a:prstGeom>
            <a:solidFill>
              <a:srgbClr val="FFF7D6"/>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lgn="ctr" defTabSz="2438337">
                <a:defRPr sz="2800">
                  <a:solidFill>
                    <a:srgbClr val="5E5E5E"/>
                  </a:solidFill>
                  <a:latin typeface="Ink Free"/>
                  <a:ea typeface="Ink Free"/>
                  <a:cs typeface="Ink Free"/>
                  <a:sym typeface="Ink Free"/>
                </a:defRPr>
              </a:lvl1pPr>
            </a:lstStyle>
            <a:p>
              <a:r>
                <a:rPr sz="1400"/>
                <a:t>Every commit: Run 10 minute performance test on 5 benchmarks, repeating each test 5 times (25 concurrent jobs)</a:t>
              </a:r>
            </a:p>
          </p:txBody>
        </p:sp>
        <p:sp>
          <p:nvSpPr>
            <p:cNvPr id="158" name="TextBox 13"/>
            <p:cNvSpPr txBox="1"/>
            <p:nvPr/>
          </p:nvSpPr>
          <p:spPr>
            <a:xfrm>
              <a:off x="8567101" y="4907391"/>
              <a:ext cx="2634916" cy="913070"/>
            </a:xfrm>
            <a:prstGeom prst="rect">
              <a:avLst/>
            </a:prstGeom>
            <a:solidFill>
              <a:srgbClr val="FFF7D6"/>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lgn="ctr" defTabSz="2438337">
                <a:defRPr sz="2800">
                  <a:solidFill>
                    <a:srgbClr val="5E5E5E"/>
                  </a:solidFill>
                  <a:latin typeface="Ink Free"/>
                  <a:ea typeface="Ink Free"/>
                  <a:cs typeface="Ink Free"/>
                  <a:sym typeface="Ink Free"/>
                </a:defRPr>
              </a:lvl1pPr>
            </a:lstStyle>
            <a:p>
              <a:r>
                <a:rPr sz="1400" dirty="0"/>
                <a:t>On Demand: Run 24 hour performance test on 5 benchmarks, repeating each test 20 times (100 concurrent jobs)</a:t>
              </a:r>
            </a:p>
          </p:txBody>
        </p:sp>
      </p:grpSp>
      <p:pic>
        <p:nvPicPr>
          <p:cNvPr id="156" name="Picture 8" descr="Picture 8"/>
          <p:cNvPicPr>
            <a:picLocks noChangeAspect="1"/>
          </p:cNvPicPr>
          <p:nvPr/>
        </p:nvPicPr>
        <p:blipFill>
          <a:blip r:embed="rId5"/>
          <a:stretch>
            <a:fillRect/>
          </a:stretch>
        </p:blipFill>
        <p:spPr>
          <a:xfrm>
            <a:off x="4272747" y="3774947"/>
            <a:ext cx="8239607" cy="3007857"/>
          </a:xfrm>
          <a:prstGeom prst="rect">
            <a:avLst/>
          </a:prstGeom>
          <a:ln w="12700">
            <a:miter lim="400000"/>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 name="Picture 11" descr="Picture 11"/>
          <p:cNvPicPr>
            <a:picLocks noChangeAspect="1"/>
          </p:cNvPicPr>
          <p:nvPr/>
        </p:nvPicPr>
        <p:blipFill>
          <a:blip r:embed="rId3"/>
          <a:stretch>
            <a:fillRect/>
          </a:stretch>
        </p:blipFill>
        <p:spPr>
          <a:xfrm>
            <a:off x="0" y="1793730"/>
            <a:ext cx="5497415" cy="5039297"/>
          </a:xfrm>
          <a:prstGeom prst="rect">
            <a:avLst/>
          </a:prstGeom>
          <a:ln w="12700">
            <a:miter lim="400000"/>
          </a:ln>
        </p:spPr>
      </p:pic>
      <p:sp>
        <p:nvSpPr>
          <p:cNvPr id="163" name="Title 1"/>
          <p:cNvSpPr txBox="1">
            <a:spLocks noGrp="1"/>
          </p:cNvSpPr>
          <p:nvPr>
            <p:ph type="title"/>
          </p:nvPr>
        </p:nvSpPr>
        <p:spPr>
          <a:prstGeom prst="rect">
            <a:avLst/>
          </a:prstGeom>
        </p:spPr>
        <p:txBody>
          <a:bodyPr/>
          <a:lstStyle/>
          <a:p>
            <a:r>
              <a:rPr dirty="0"/>
              <a:t>CI </a:t>
            </a:r>
            <a:r>
              <a:rPr lang="en-US" dirty="0"/>
              <a:t>p</a:t>
            </a:r>
            <a:r>
              <a:rPr dirty="0"/>
              <a:t>ipelines </a:t>
            </a:r>
            <a:r>
              <a:rPr lang="en-US" dirty="0"/>
              <a:t>can </a:t>
            </a:r>
            <a:r>
              <a:rPr dirty="0"/>
              <a:t>automate benchmarking</a:t>
            </a:r>
          </a:p>
        </p:txBody>
      </p:sp>
      <p:grpSp>
        <p:nvGrpSpPr>
          <p:cNvPr id="2" name="Group 1">
            <a:extLst>
              <a:ext uri="{FF2B5EF4-FFF2-40B4-BE49-F238E27FC236}">
                <a16:creationId xmlns:a16="http://schemas.microsoft.com/office/drawing/2014/main" id="{0265A06C-FEC2-DDA7-5606-E206E9E22A98}"/>
              </a:ext>
            </a:extLst>
          </p:cNvPr>
          <p:cNvGrpSpPr/>
          <p:nvPr/>
        </p:nvGrpSpPr>
        <p:grpSpPr>
          <a:xfrm>
            <a:off x="5230266" y="2246614"/>
            <a:ext cx="8119251" cy="2963921"/>
            <a:chOff x="5054579" y="911109"/>
            <a:chExt cx="8119251" cy="2963921"/>
          </a:xfrm>
        </p:grpSpPr>
        <p:pic>
          <p:nvPicPr>
            <p:cNvPr id="164" name="Picture 8" descr="Picture 8"/>
            <p:cNvPicPr>
              <a:picLocks noChangeAspect="1"/>
            </p:cNvPicPr>
            <p:nvPr/>
          </p:nvPicPr>
          <p:blipFill>
            <a:blip r:embed="rId4"/>
            <a:stretch>
              <a:fillRect/>
            </a:stretch>
          </p:blipFill>
          <p:spPr>
            <a:xfrm>
              <a:off x="5054579" y="911109"/>
              <a:ext cx="8119251" cy="2963921"/>
            </a:xfrm>
            <a:prstGeom prst="rect">
              <a:avLst/>
            </a:prstGeom>
            <a:ln w="12700">
              <a:miter lim="400000"/>
            </a:ln>
          </p:spPr>
        </p:pic>
        <p:sp>
          <p:nvSpPr>
            <p:cNvPr id="165" name="TextBox 13"/>
            <p:cNvSpPr txBox="1"/>
            <p:nvPr/>
          </p:nvSpPr>
          <p:spPr>
            <a:xfrm>
              <a:off x="9199351" y="2405439"/>
              <a:ext cx="2634917" cy="913070"/>
            </a:xfrm>
            <a:prstGeom prst="rect">
              <a:avLst/>
            </a:prstGeom>
            <a:solidFill>
              <a:srgbClr val="FFF7D6"/>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lgn="ctr" defTabSz="2438337">
                <a:defRPr sz="2800">
                  <a:solidFill>
                    <a:srgbClr val="5E5E5E"/>
                  </a:solidFill>
                  <a:latin typeface="Ink Free"/>
                  <a:ea typeface="Ink Free"/>
                  <a:cs typeface="Ink Free"/>
                  <a:sym typeface="Ink Free"/>
                </a:defRPr>
              </a:lvl1pPr>
            </a:lstStyle>
            <a:p>
              <a:r>
                <a:rPr sz="1400"/>
                <a:t>On Demand: Run 24 hour performance test on 5 benchmarks, repeating each test 20 times (100 concurrent jobs)</a:t>
              </a:r>
            </a:p>
          </p:txBody>
        </p:sp>
      </p:grpSp>
      <p:sp>
        <p:nvSpPr>
          <p:cNvPr id="166" name="TextBox 14"/>
          <p:cNvSpPr txBox="1"/>
          <p:nvPr/>
        </p:nvSpPr>
        <p:spPr>
          <a:xfrm>
            <a:off x="5816374" y="6607425"/>
            <a:ext cx="3281012" cy="2308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59" tIns="22859" rIns="22859" bIns="22859">
            <a:spAutoFit/>
          </a:bodyPr>
          <a:lstStyle/>
          <a:p>
            <a:pPr algn="ctr" defTabSz="1219169">
              <a:defRPr sz="2400" u="sng">
                <a:solidFill>
                  <a:srgbClr val="0000FF"/>
                </a:solidFill>
                <a:uFill>
                  <a:solidFill>
                    <a:srgbClr val="0000FF"/>
                  </a:solidFill>
                </a:uFill>
                <a:latin typeface="Helvetica Neue"/>
                <a:ea typeface="Helvetica Neue"/>
                <a:cs typeface="Helvetica Neue"/>
                <a:sym typeface="Helvetica Neue"/>
              </a:defRPr>
            </a:pPr>
            <a:r>
              <a:rPr sz="1200">
                <a:hlinkClick r:id="rId5"/>
              </a:rPr>
              <a:t>https://github.com/neu-se/CONFETTI/actions</a:t>
            </a:r>
            <a:r>
              <a:rPr sz="1200">
                <a:solidFill>
                  <a:srgbClr val="5E5E5E"/>
                </a:solidFill>
              </a:rPr>
              <a:t>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Learning Objectives for this Lesson"/>
          <p:cNvSpPr txBox="1">
            <a:spLocks noGrp="1"/>
          </p:cNvSpPr>
          <p:nvPr>
            <p:ph type="title"/>
          </p:nvPr>
        </p:nvSpPr>
        <p:spPr>
          <a:prstGeom prst="rect">
            <a:avLst/>
          </a:prstGeom>
        </p:spPr>
        <p:txBody>
          <a:bodyPr/>
          <a:lstStyle/>
          <a:p>
            <a:r>
              <a:rPr dirty="0"/>
              <a:t>Learning objectives for this lesson</a:t>
            </a:r>
          </a:p>
        </p:txBody>
      </p:sp>
      <p:sp>
        <p:nvSpPr>
          <p:cNvPr id="37" name="By the end of this lesson, you should be able to…"/>
          <p:cNvSpPr txBox="1">
            <a:spLocks noGrp="1"/>
          </p:cNvSpPr>
          <p:nvPr>
            <p:ph idx="1"/>
          </p:nvPr>
        </p:nvSpPr>
        <p:spPr>
          <a:prstGeom prst="rect">
            <a:avLst/>
          </a:prstGeom>
        </p:spPr>
        <p:txBody>
          <a:bodyPr>
            <a:normAutofit/>
          </a:bodyPr>
          <a:lstStyle/>
          <a:p>
            <a:r>
              <a:rPr sz="3300" dirty="0"/>
              <a:t>By the end of this lesson, you should be able to…</a:t>
            </a:r>
          </a:p>
          <a:p>
            <a:pPr lvl="1">
              <a:buFont typeface="Arial" panose="020B0604020202020204" pitchFamily="34" charset="0"/>
              <a:buChar char="•"/>
            </a:pPr>
            <a:r>
              <a:rPr sz="2700" dirty="0"/>
              <a:t>Describe how continu</a:t>
            </a:r>
            <a:r>
              <a:rPr lang="en-US" sz="2700" dirty="0"/>
              <a:t>ous integration</a:t>
            </a:r>
            <a:r>
              <a:rPr sz="2700" dirty="0"/>
              <a:t> helps to catch errors sooner in the software lifecycle</a:t>
            </a:r>
            <a:endParaRPr lang="en-US" sz="2700" dirty="0"/>
          </a:p>
          <a:p>
            <a:pPr lvl="1">
              <a:buFont typeface="Arial" panose="020B0604020202020204" pitchFamily="34" charset="0"/>
              <a:buChar char="•"/>
            </a:pPr>
            <a:r>
              <a:rPr sz="2700" dirty="0"/>
              <a:t>Describe strategies for performing quality-assurance on software as and after it is delivered</a:t>
            </a:r>
            <a:endParaRPr lang="en-US" sz="2700" dirty="0"/>
          </a:p>
          <a:p>
            <a:pPr lvl="1">
              <a:buFont typeface="Arial" panose="020B0604020202020204" pitchFamily="34" charset="0"/>
              <a:buChar char="•"/>
            </a:pPr>
            <a:r>
              <a:rPr lang="en-US" sz="2700" dirty="0"/>
              <a:t>Compare and contrast continuous delivery with test driven development as a quality assurance strategy</a:t>
            </a:r>
            <a:endParaRPr sz="27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Image" descr="Image"/>
          <p:cNvPicPr>
            <a:picLocks noChangeAspect="1"/>
          </p:cNvPicPr>
          <p:nvPr/>
        </p:nvPicPr>
        <p:blipFill>
          <a:blip r:embed="rId3"/>
          <a:stretch>
            <a:fillRect/>
          </a:stretch>
        </p:blipFill>
        <p:spPr>
          <a:xfrm>
            <a:off x="7836536" y="1641069"/>
            <a:ext cx="4068570" cy="2352628"/>
          </a:xfrm>
          <a:prstGeom prst="rect">
            <a:avLst/>
          </a:prstGeom>
          <a:ln w="12700">
            <a:miter lim="400000"/>
          </a:ln>
        </p:spPr>
      </p:pic>
      <p:sp>
        <p:nvSpPr>
          <p:cNvPr id="112" name="Attributes of Effective CI Processes"/>
          <p:cNvSpPr txBox="1">
            <a:spLocks noGrp="1"/>
          </p:cNvSpPr>
          <p:nvPr>
            <p:ph type="title"/>
          </p:nvPr>
        </p:nvSpPr>
        <p:spPr>
          <a:prstGeom prst="rect">
            <a:avLst/>
          </a:prstGeom>
        </p:spPr>
        <p:txBody>
          <a:bodyPr/>
          <a:lstStyle/>
          <a:p>
            <a:r>
              <a:rPr dirty="0"/>
              <a:t>Attributes of effective CI processes</a:t>
            </a:r>
          </a:p>
        </p:txBody>
      </p:sp>
      <p:sp>
        <p:nvSpPr>
          <p:cNvPr id="113" name="Slide Subtitle"/>
          <p:cNvSpPr txBox="1">
            <a:spLocks noGrp="1"/>
          </p:cNvSpPr>
          <p:nvPr>
            <p:ph idx="1"/>
          </p:nvPr>
        </p:nvSpPr>
        <p:spPr>
          <a:xfrm>
            <a:off x="838200" y="1500160"/>
            <a:ext cx="6998336" cy="4351338"/>
          </a:xfrm>
          <a:prstGeom prst="rect">
            <a:avLst/>
          </a:prstGeom>
        </p:spPr>
        <p:txBody>
          <a:bodyPr>
            <a:normAutofit/>
          </a:bodyPr>
          <a:lstStyle/>
          <a:p>
            <a:pPr marL="342900" indent="-342900"/>
            <a:r>
              <a:rPr lang="en-US" dirty="0"/>
              <a:t>Policies:</a:t>
            </a:r>
          </a:p>
          <a:p>
            <a:pPr marL="857250" lvl="1" indent="-342900"/>
            <a:r>
              <a:rPr lang="en-US" dirty="0"/>
              <a:t>Do not allow builds to remain broken for a long time</a:t>
            </a:r>
          </a:p>
          <a:p>
            <a:pPr marL="857250" lvl="1" indent="-342900"/>
            <a:r>
              <a:rPr lang="en-US" dirty="0"/>
              <a:t>CI should run for every change</a:t>
            </a:r>
          </a:p>
          <a:p>
            <a:pPr marL="857250" lvl="1" indent="-342900"/>
            <a:r>
              <a:rPr lang="en-US" dirty="0"/>
              <a:t>CI should not completely replace pre-commit testing</a:t>
            </a:r>
          </a:p>
          <a:p>
            <a:pPr marL="342900" indent="-342900"/>
            <a:r>
              <a:rPr lang="en-US" dirty="0"/>
              <a:t>Infrastructure:</a:t>
            </a:r>
          </a:p>
          <a:p>
            <a:pPr marL="857250" lvl="1" indent="-342900"/>
            <a:r>
              <a:rPr lang="en-US" dirty="0"/>
              <a:t>CI should be fast, providing feedback within minutes or hours</a:t>
            </a:r>
          </a:p>
          <a:p>
            <a:pPr marL="857250" lvl="1" indent="-342900"/>
            <a:r>
              <a:rPr lang="en-US" dirty="0"/>
              <a:t>CI should be repeatable (deterministic)</a:t>
            </a:r>
          </a:p>
        </p:txBody>
      </p:sp>
      <p:pic>
        <p:nvPicPr>
          <p:cNvPr id="114" name="Image" descr="Image"/>
          <p:cNvPicPr>
            <a:picLocks noChangeAspect="1"/>
          </p:cNvPicPr>
          <p:nvPr/>
        </p:nvPicPr>
        <p:blipFill>
          <a:blip r:embed="rId4"/>
          <a:srcRect r="27608"/>
          <a:stretch>
            <a:fillRect/>
          </a:stretch>
        </p:blipFill>
        <p:spPr>
          <a:xfrm>
            <a:off x="7849220" y="4290948"/>
            <a:ext cx="4055886" cy="2133784"/>
          </a:xfrm>
          <a:prstGeom prst="rect">
            <a:avLst/>
          </a:prstGeom>
          <a:ln w="12700">
            <a:miter lim="400000"/>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F59F91-DF87-0832-5053-4F5B5FDCA57B}"/>
              </a:ext>
            </a:extLst>
          </p:cNvPr>
          <p:cNvSpPr>
            <a:spLocks noGrp="1"/>
          </p:cNvSpPr>
          <p:nvPr>
            <p:ph type="title"/>
          </p:nvPr>
        </p:nvSpPr>
        <p:spPr/>
        <p:txBody>
          <a:bodyPr/>
          <a:lstStyle/>
          <a:p>
            <a:r>
              <a:rPr lang="en-US" dirty="0"/>
              <a:t>Effective CI processes are run often enough to reduce debugging effort</a:t>
            </a:r>
          </a:p>
        </p:txBody>
      </p:sp>
      <p:sp>
        <p:nvSpPr>
          <p:cNvPr id="5" name="Content Placeholder 4">
            <a:extLst>
              <a:ext uri="{FF2B5EF4-FFF2-40B4-BE49-F238E27FC236}">
                <a16:creationId xmlns:a16="http://schemas.microsoft.com/office/drawing/2014/main" id="{AD914930-2C35-D261-5C9C-9A23A5A62A3A}"/>
              </a:ext>
            </a:extLst>
          </p:cNvPr>
          <p:cNvSpPr>
            <a:spLocks noGrp="1"/>
          </p:cNvSpPr>
          <p:nvPr>
            <p:ph idx="1"/>
          </p:nvPr>
        </p:nvSpPr>
        <p:spPr>
          <a:xfrm>
            <a:off x="838200" y="1500160"/>
            <a:ext cx="6282807" cy="4351338"/>
          </a:xfrm>
        </p:spPr>
        <p:txBody>
          <a:bodyPr/>
          <a:lstStyle/>
          <a:p>
            <a:r>
              <a:rPr lang="en-US" dirty="0"/>
              <a:t>Failed CI runs indicate a bug was introduced, and caught in that run</a:t>
            </a:r>
          </a:p>
          <a:p>
            <a:r>
              <a:rPr lang="en-US" dirty="0"/>
              <a:t>More changes per-CI run require more manual debugging effort to assign blame</a:t>
            </a:r>
          </a:p>
          <a:p>
            <a:r>
              <a:rPr lang="en-US" dirty="0"/>
              <a:t>A single change per-CI run pinpoints the culprit</a:t>
            </a:r>
          </a:p>
        </p:txBody>
      </p:sp>
      <p:pic>
        <p:nvPicPr>
          <p:cNvPr id="7" name="Image" descr="Image">
            <a:extLst>
              <a:ext uri="{FF2B5EF4-FFF2-40B4-BE49-F238E27FC236}">
                <a16:creationId xmlns:a16="http://schemas.microsoft.com/office/drawing/2014/main" id="{A1664DA9-B21D-9D39-654F-4513FDE74CFB}"/>
              </a:ext>
            </a:extLst>
          </p:cNvPr>
          <p:cNvPicPr>
            <a:picLocks noChangeAspect="1"/>
          </p:cNvPicPr>
          <p:nvPr/>
        </p:nvPicPr>
        <p:blipFill>
          <a:blip r:embed="rId3"/>
          <a:stretch>
            <a:fillRect/>
          </a:stretch>
        </p:blipFill>
        <p:spPr>
          <a:xfrm>
            <a:off x="7121007" y="1618728"/>
            <a:ext cx="5025273" cy="4114202"/>
          </a:xfrm>
          <a:prstGeom prst="rect">
            <a:avLst/>
          </a:prstGeom>
          <a:ln w="12700">
            <a:miter lim="400000"/>
          </a:ln>
        </p:spPr>
      </p:pic>
    </p:spTree>
    <p:extLst>
      <p:ext uri="{BB962C8B-B14F-4D97-AF65-F5344CB8AC3E}">
        <p14:creationId xmlns:p14="http://schemas.microsoft.com/office/powerpoint/2010/main" val="34898256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 name="Allocate Enough Resources to Avoid Flaky Tests"/>
          <p:cNvSpPr txBox="1">
            <a:spLocks noGrp="1"/>
          </p:cNvSpPr>
          <p:nvPr>
            <p:ph type="title"/>
          </p:nvPr>
        </p:nvSpPr>
        <p:spPr>
          <a:prstGeom prst="rect">
            <a:avLst/>
          </a:prstGeom>
        </p:spPr>
        <p:txBody>
          <a:bodyPr>
            <a:normAutofit/>
          </a:bodyPr>
          <a:lstStyle>
            <a:lvl1pPr defTabSz="2218886">
              <a:defRPr sz="7735" spc="-154"/>
            </a:lvl1pPr>
          </a:lstStyle>
          <a:p>
            <a:r>
              <a:rPr lang="en-US" sz="3600" dirty="0"/>
              <a:t>Effective CI processes allocate enough resources to mitigate flaky tests</a:t>
            </a:r>
            <a:endParaRPr sz="3600" dirty="0"/>
          </a:p>
        </p:txBody>
      </p:sp>
      <p:sp>
        <p:nvSpPr>
          <p:cNvPr id="524" name="Study of 30 open-source projects written in Java"/>
          <p:cNvSpPr txBox="1">
            <a:spLocks noGrp="1"/>
          </p:cNvSpPr>
          <p:nvPr>
            <p:ph idx="1"/>
          </p:nvPr>
        </p:nvSpPr>
        <p:spPr>
          <a:xfrm>
            <a:off x="838200" y="1500160"/>
            <a:ext cx="10515600" cy="4351338"/>
          </a:xfrm>
          <a:prstGeom prst="rect">
            <a:avLst/>
          </a:prstGeom>
        </p:spPr>
        <p:txBody>
          <a:bodyPr>
            <a:normAutofit/>
          </a:bodyPr>
          <a:lstStyle/>
          <a:p>
            <a:r>
              <a:rPr lang="en-US" i="1" dirty="0"/>
              <a:t>Flaky</a:t>
            </a:r>
            <a:r>
              <a:rPr lang="en-US" dirty="0"/>
              <a:t> tests might be dependent on timing (failing due to timeouts)</a:t>
            </a:r>
            <a:endParaRPr lang="en-US" i="1" dirty="0"/>
          </a:p>
          <a:p>
            <a:r>
              <a:rPr lang="en-US" dirty="0"/>
              <a:t>Running tests without enough CPU/RAM can result in increased flaky failure rates and unreliable builds</a:t>
            </a:r>
          </a:p>
        </p:txBody>
      </p:sp>
      <p:pic>
        <p:nvPicPr>
          <p:cNvPr id="526" name="configs-by-avoidance.pdf" descr="configs-by-avoidance.pdf"/>
          <p:cNvPicPr>
            <a:picLocks noChangeAspect="1"/>
          </p:cNvPicPr>
          <p:nvPr/>
        </p:nvPicPr>
        <p:blipFill>
          <a:blip r:embed="rId3"/>
          <a:srcRect t="30578" b="30578"/>
          <a:stretch>
            <a:fillRect/>
          </a:stretch>
        </p:blipFill>
        <p:spPr>
          <a:xfrm>
            <a:off x="838200" y="2876881"/>
            <a:ext cx="10407102" cy="3841856"/>
          </a:xfrm>
          <a:prstGeom prst="rect">
            <a:avLst/>
          </a:prstGeom>
          <a:ln w="12700">
            <a:miter lim="400000"/>
          </a:ln>
        </p:spPr>
      </p:pic>
      <p:sp>
        <p:nvSpPr>
          <p:cNvPr id="2" name="TextBox 1">
            <a:extLst>
              <a:ext uri="{FF2B5EF4-FFF2-40B4-BE49-F238E27FC236}">
                <a16:creationId xmlns:a16="http://schemas.microsoft.com/office/drawing/2014/main" id="{EA80EDEF-A903-1BBE-425C-2B980E85CC8B}"/>
              </a:ext>
            </a:extLst>
          </p:cNvPr>
          <p:cNvSpPr txBox="1"/>
          <p:nvPr/>
        </p:nvSpPr>
        <p:spPr>
          <a:xfrm>
            <a:off x="2880360" y="6383457"/>
            <a:ext cx="6431280" cy="3352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l"/>
            <a:r>
              <a:rPr lang="en-US" sz="900" dirty="0">
                <a:solidFill>
                  <a:schemeClr val="tx1"/>
                </a:solidFill>
                <a:hlinkClick r:id="rId4"/>
              </a:rPr>
              <a:t>“The Effects of Computational Resources on Flaky Tests”, Silva et al</a:t>
            </a:r>
            <a:endParaRPr lang="en-US" sz="900" dirty="0">
              <a:solidFill>
                <a:schemeClr val="tx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Challenges and Solutions for Repeatable Builds"/>
          <p:cNvSpPr txBox="1">
            <a:spLocks noGrp="1"/>
          </p:cNvSpPr>
          <p:nvPr>
            <p:ph type="title"/>
          </p:nvPr>
        </p:nvSpPr>
        <p:spPr>
          <a:prstGeom prst="rect">
            <a:avLst/>
          </a:prstGeom>
        </p:spPr>
        <p:txBody>
          <a:bodyPr>
            <a:normAutofit/>
          </a:bodyPr>
          <a:lstStyle>
            <a:lvl1pPr defTabSz="2267653">
              <a:defRPr sz="7905" spc="-158"/>
            </a:lvl1pPr>
          </a:lstStyle>
          <a:p>
            <a:r>
              <a:rPr sz="3600" dirty="0"/>
              <a:t>Challenges and Solutions for Repeatable Builds</a:t>
            </a:r>
          </a:p>
        </p:txBody>
      </p:sp>
      <p:sp>
        <p:nvSpPr>
          <p:cNvPr id="342" name="Body Level One…"/>
          <p:cNvSpPr txBox="1">
            <a:spLocks noGrp="1"/>
          </p:cNvSpPr>
          <p:nvPr>
            <p:ph idx="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240632" indent="-240632">
              <a:buSzPct val="100000"/>
            </a:pPr>
            <a:r>
              <a:rPr dirty="0"/>
              <a:t>Which commands to run to produce an executable? (build systems)</a:t>
            </a:r>
          </a:p>
          <a:p>
            <a:pPr marL="240632" indent="-240632">
              <a:buSzPct val="100000"/>
            </a:pPr>
            <a:r>
              <a:rPr dirty="0"/>
              <a:t>How to link third-party libraries? (dependency managers)</a:t>
            </a:r>
          </a:p>
          <a:p>
            <a:pPr marL="240632" indent="-240632">
              <a:buSzPct val="100000"/>
            </a:pPr>
            <a:r>
              <a:rPr dirty="0"/>
              <a:t>How to specify system-level software requirements? (containers)</a:t>
            </a:r>
          </a:p>
          <a:p>
            <a:pPr marL="240632" indent="-240632">
              <a:buSzPct val="100000"/>
            </a:pPr>
            <a:r>
              <a:rPr dirty="0"/>
              <a:t>How to specify infrastructure requirements? (Infrastructure as code)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Build Systems Orchestrate Software Engineering Tasks"/>
          <p:cNvSpPr txBox="1">
            <a:spLocks noGrp="1"/>
          </p:cNvSpPr>
          <p:nvPr>
            <p:ph type="title"/>
          </p:nvPr>
        </p:nvSpPr>
        <p:spPr>
          <a:prstGeom prst="rect">
            <a:avLst/>
          </a:prstGeom>
        </p:spPr>
        <p:txBody>
          <a:bodyPr>
            <a:normAutofit/>
          </a:bodyPr>
          <a:lstStyle>
            <a:lvl1pPr defTabSz="1950669">
              <a:defRPr sz="6800" spc="-136"/>
            </a:lvl1pPr>
          </a:lstStyle>
          <a:p>
            <a:r>
              <a:rPr sz="3600" dirty="0"/>
              <a:t>Build Systems Orchestrate Software Engineering Tasks</a:t>
            </a:r>
          </a:p>
        </p:txBody>
      </p:sp>
      <p:sp>
        <p:nvSpPr>
          <p:cNvPr id="351" name="“Orchestrate” -&gt; Execute in the right order, ideally with concurrency"/>
          <p:cNvSpPr txBox="1">
            <a:spLocks noGrp="1"/>
          </p:cNvSpPr>
          <p:nvPr>
            <p:ph idx="1"/>
          </p:nvPr>
        </p:nvSpPr>
        <p:spPr>
          <a:prstGeom prst="rect">
            <a:avLst/>
          </a:prstGeom>
        </p:spPr>
        <p:txBody>
          <a:bodyPr>
            <a:normAutofit lnSpcReduction="10000"/>
          </a:bodyPr>
          <a:lstStyle>
            <a:lvl1pPr defTabSz="792479">
              <a:defRPr sz="5280"/>
            </a:lvl1pPr>
          </a:lstStyle>
          <a:p>
            <a:r>
              <a:rPr sz="2700" dirty="0"/>
              <a:t>“Orchestrate” -&gt; Execute in the right order, ideally with concurrency</a:t>
            </a:r>
            <a:r>
              <a:rPr lang="en-US" sz="2700" dirty="0"/>
              <a:t>, example tasks:</a:t>
            </a:r>
          </a:p>
          <a:p>
            <a:pPr lvl="1"/>
            <a:r>
              <a:rPr lang="en-US" sz="2700" dirty="0"/>
              <a:t>Installing dependencies</a:t>
            </a:r>
          </a:p>
          <a:p>
            <a:pPr lvl="1"/>
            <a:r>
              <a:rPr lang="en-US" sz="2700" dirty="0"/>
              <a:t>Compiling the code</a:t>
            </a:r>
          </a:p>
          <a:p>
            <a:pPr lvl="1"/>
            <a:r>
              <a:rPr lang="en-US" sz="2700" dirty="0"/>
              <a:t>Running static analysis</a:t>
            </a:r>
          </a:p>
          <a:p>
            <a:pPr lvl="1"/>
            <a:r>
              <a:rPr lang="en-US" sz="2700" dirty="0"/>
              <a:t>Generating documentation</a:t>
            </a:r>
          </a:p>
          <a:p>
            <a:pPr lvl="1"/>
            <a:r>
              <a:rPr lang="en-US" sz="2700" dirty="0"/>
              <a:t>Running tests</a:t>
            </a:r>
          </a:p>
          <a:p>
            <a:pPr lvl="1"/>
            <a:r>
              <a:rPr lang="en-US" sz="2700" dirty="0"/>
              <a:t>Creating artifacts for customers</a:t>
            </a:r>
          </a:p>
          <a:p>
            <a:pPr lvl="1"/>
            <a:r>
              <a:rPr lang="en-US" sz="2700" dirty="0"/>
              <a:t>Deploying Code</a:t>
            </a:r>
          </a:p>
          <a:p>
            <a:r>
              <a:rPr lang="en-US" sz="2700" dirty="0"/>
              <a:t>Example build systems: </a:t>
            </a:r>
            <a:r>
              <a:rPr lang="en-US" sz="2700" dirty="0" err="1"/>
              <a:t>xMake</a:t>
            </a:r>
            <a:r>
              <a:rPr lang="en-US" sz="2700" dirty="0"/>
              <a:t>, ant, maven, </a:t>
            </a:r>
            <a:r>
              <a:rPr lang="en-US" sz="2700" dirty="0" err="1"/>
              <a:t>gradle</a:t>
            </a:r>
            <a:r>
              <a:rPr lang="en-US" sz="2700" dirty="0"/>
              <a:t>, </a:t>
            </a:r>
            <a:r>
              <a:rPr lang="en-US" sz="2700" dirty="0" err="1"/>
              <a:t>npm</a:t>
            </a:r>
            <a:r>
              <a:rPr lang="en-US" sz="2700" dirty="0"/>
              <a: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Dependency Managers Organize External Dependencies"/>
          <p:cNvSpPr txBox="1">
            <a:spLocks noGrp="1"/>
          </p:cNvSpPr>
          <p:nvPr>
            <p:ph type="title"/>
          </p:nvPr>
        </p:nvSpPr>
        <p:spPr>
          <a:prstGeom prst="rect">
            <a:avLst/>
          </a:prstGeom>
        </p:spPr>
        <p:txBody>
          <a:bodyPr>
            <a:normAutofit/>
          </a:bodyPr>
          <a:lstStyle>
            <a:lvl1pPr defTabSz="1901902">
              <a:defRPr sz="6629" spc="-132"/>
            </a:lvl1pPr>
          </a:lstStyle>
          <a:p>
            <a:r>
              <a:rPr sz="3600" dirty="0"/>
              <a:t>Dependency Managers Organize External Dependencies</a:t>
            </a:r>
          </a:p>
        </p:txBody>
      </p:sp>
      <p:sp>
        <p:nvSpPr>
          <p:cNvPr id="356" name="Body Level One…"/>
          <p:cNvSpPr txBox="1">
            <a:spLocks noGrp="1"/>
          </p:cNvSpPr>
          <p:nvPr>
            <p:ph idx="1"/>
          </p:nvPr>
        </p:nvSpPr>
        <p:spPr>
          <a:xfrm>
            <a:off x="838200" y="1500160"/>
            <a:ext cx="10515600" cy="435133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a:bodyPr>
          <a:lstStyle/>
          <a:p>
            <a:r>
              <a:rPr dirty="0"/>
              <a:t>Addresses this problem: “Before you compile this code, install commons-lang from the Apache website”</a:t>
            </a:r>
          </a:p>
          <a:p>
            <a:r>
              <a:rPr dirty="0"/>
              <a:t>Declare a dependency using coordinates (unique ID of a package plus version)</a:t>
            </a:r>
          </a:p>
          <a:p>
            <a:r>
              <a:rPr dirty="0"/>
              <a:t>Packages are archived in common repositories; fetched/linked by dependency manager</a:t>
            </a:r>
          </a:p>
          <a:p>
            <a:r>
              <a:rPr dirty="0"/>
              <a:t>Dependency managers handle transitive dependencies 🐉</a:t>
            </a:r>
          </a:p>
          <a:p>
            <a:r>
              <a:rPr dirty="0"/>
              <a:t>Examples: Maven, NPM, pip, cargo, apt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Specify and Depend on Package Versions with Care"/>
          <p:cNvSpPr txBox="1">
            <a:spLocks noGrp="1"/>
          </p:cNvSpPr>
          <p:nvPr>
            <p:ph type="title"/>
          </p:nvPr>
        </p:nvSpPr>
        <p:spPr>
          <a:prstGeom prst="rect">
            <a:avLst/>
          </a:prstGeom>
        </p:spPr>
        <p:txBody>
          <a:bodyPr>
            <a:normAutofit/>
          </a:bodyPr>
          <a:lstStyle>
            <a:lvl1pPr defTabSz="2072586">
              <a:defRPr sz="7225" spc="-144"/>
            </a:lvl1pPr>
          </a:lstStyle>
          <a:p>
            <a:r>
              <a:rPr sz="3600" dirty="0"/>
              <a:t>Specify and Depend on Package Versions with Care</a:t>
            </a:r>
          </a:p>
        </p:txBody>
      </p:sp>
      <p:sp>
        <p:nvSpPr>
          <p:cNvPr id="359" name="Semantic Versioning is Often Expected"/>
          <p:cNvSpPr txBox="1">
            <a:spLocks noGrp="1"/>
          </p:cNvSpPr>
          <p:nvPr>
            <p:ph idx="1"/>
          </p:nvPr>
        </p:nvSpPr>
        <p:spPr>
          <a:prstGeom prst="rect">
            <a:avLst/>
          </a:prstGeom>
        </p:spPr>
        <p:txBody>
          <a:bodyPr>
            <a:normAutofit/>
          </a:bodyPr>
          <a:lstStyle/>
          <a:p>
            <a:r>
              <a:rPr u="sng" dirty="0">
                <a:solidFill>
                  <a:srgbClr val="0000FF"/>
                </a:solidFill>
                <a:uFill>
                  <a:solidFill>
                    <a:srgbClr val="0000FF"/>
                  </a:solidFill>
                </a:uFill>
                <a:hlinkClick r:id="rId3"/>
              </a:rPr>
              <a:t>Semantic Versioning</a:t>
            </a:r>
            <a:r>
              <a:rPr dirty="0"/>
              <a:t> is </a:t>
            </a:r>
            <a:r>
              <a:rPr lang="en-US" dirty="0"/>
              <a:t>o</a:t>
            </a:r>
            <a:r>
              <a:rPr dirty="0"/>
              <a:t>ften </a:t>
            </a:r>
            <a:r>
              <a:rPr lang="en-US" dirty="0"/>
              <a:t>e</a:t>
            </a:r>
            <a:r>
              <a:rPr dirty="0"/>
              <a:t>xpected</a:t>
            </a:r>
            <a:r>
              <a:rPr lang="en-US" dirty="0"/>
              <a:t>:</a:t>
            </a:r>
          </a:p>
          <a:p>
            <a:pPr lvl="1"/>
            <a:r>
              <a:rPr lang="en-US" dirty="0"/>
              <a:t>Library maintainers expected to indicate breaking changes with version numbers</a:t>
            </a:r>
          </a:p>
          <a:p>
            <a:pPr lvl="1"/>
            <a:r>
              <a:rPr lang="en-US" dirty="0"/>
              <a:t>Dependency consumers can specify constraints on versions (e.g. accept 2.0.x)</a:t>
            </a:r>
          </a:p>
          <a:p>
            <a:endParaRPr dirty="0"/>
          </a:p>
        </p:txBody>
      </p:sp>
      <p:pic>
        <p:nvPicPr>
          <p:cNvPr id="361" name="Image" descr="Image"/>
          <p:cNvPicPr>
            <a:picLocks noChangeAspect="1"/>
          </p:cNvPicPr>
          <p:nvPr/>
        </p:nvPicPr>
        <p:blipFill>
          <a:blip r:embed="rId4"/>
          <a:stretch>
            <a:fillRect/>
          </a:stretch>
        </p:blipFill>
        <p:spPr>
          <a:xfrm>
            <a:off x="6495079" y="3429000"/>
            <a:ext cx="5459569" cy="3046501"/>
          </a:xfrm>
          <a:prstGeom prst="rect">
            <a:avLst/>
          </a:prstGeom>
          <a:ln w="12700">
            <a:miter lim="400000"/>
          </a:ln>
          <a:effectLst>
            <a:outerShdw blurRad="254000" dist="127000" dir="16200000" rotWithShape="0">
              <a:srgbClr val="000000">
                <a:alpha val="70000"/>
              </a:srgbClr>
            </a:outerShdw>
          </a:effectLst>
        </p:spPr>
      </p:pic>
      <p:pic>
        <p:nvPicPr>
          <p:cNvPr id="362" name="Image" descr="Image"/>
          <p:cNvPicPr>
            <a:picLocks noChangeAspect="1"/>
          </p:cNvPicPr>
          <p:nvPr/>
        </p:nvPicPr>
        <p:blipFill>
          <a:blip r:embed="rId5"/>
          <a:stretch>
            <a:fillRect/>
          </a:stretch>
        </p:blipFill>
        <p:spPr>
          <a:xfrm>
            <a:off x="1309699" y="3941745"/>
            <a:ext cx="3510164" cy="2636065"/>
          </a:xfrm>
          <a:prstGeom prst="rect">
            <a:avLst/>
          </a:prstGeom>
          <a:ln w="12700">
            <a:miter lim="400000"/>
          </a:ln>
        </p:spPr>
      </p:pic>
      <p:sp>
        <p:nvSpPr>
          <p:cNvPr id="363" name="Distribution of dependencies of all packages in NPM over time (2023, Pinckney et al)"/>
          <p:cNvSpPr txBox="1"/>
          <p:nvPr/>
        </p:nvSpPr>
        <p:spPr>
          <a:xfrm>
            <a:off x="181459" y="6498078"/>
            <a:ext cx="4004301" cy="1897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r>
              <a:rPr sz="900"/>
              <a:t>Distribution of dependencies of all packages in NPM over time (2023, Pinckney et al)</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 name="Continuous Integration Service Models"/>
          <p:cNvSpPr txBox="1">
            <a:spLocks noGrp="1"/>
          </p:cNvSpPr>
          <p:nvPr>
            <p:ph type="title"/>
          </p:nvPr>
        </p:nvSpPr>
        <p:spPr>
          <a:prstGeom prst="rect">
            <a:avLst/>
          </a:prstGeom>
        </p:spPr>
        <p:txBody>
          <a:bodyPr/>
          <a:lstStyle/>
          <a:p>
            <a:r>
              <a:rPr dirty="0"/>
              <a:t>Continuous Integration Service Models</a:t>
            </a:r>
          </a:p>
        </p:txBody>
      </p:sp>
      <p:sp>
        <p:nvSpPr>
          <p:cNvPr id="489" name="Body Level One…"/>
          <p:cNvSpPr txBox="1">
            <a:spLocks noGrp="1"/>
          </p:cNvSpPr>
          <p:nvPr>
            <p:ph idx="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Autofit/>
          </a:bodyPr>
          <a:lstStyle/>
          <a:p>
            <a:pPr marL="214162" indent="-214162" defTabSz="1085060">
              <a:spcBef>
                <a:spcPts val="600"/>
              </a:spcBef>
              <a:buSzPct val="100000"/>
              <a:defRPr sz="4272"/>
            </a:pPr>
            <a:r>
              <a:rPr sz="2700" dirty="0"/>
              <a:t>Self-hosted/managed on-premises or in cloud</a:t>
            </a:r>
          </a:p>
          <a:p>
            <a:pPr marL="383707" lvl="1" indent="-214162" defTabSz="1085060">
              <a:spcBef>
                <a:spcPts val="600"/>
              </a:spcBef>
              <a:buSzPct val="100000"/>
              <a:defRPr sz="4272" b="0"/>
            </a:pPr>
            <a:r>
              <a:rPr sz="2700" dirty="0"/>
              <a:t>Jenkins</a:t>
            </a:r>
          </a:p>
          <a:p>
            <a:pPr marL="214162" indent="-214162" defTabSz="1085060">
              <a:spcBef>
                <a:spcPts val="600"/>
              </a:spcBef>
              <a:buSzPct val="100000"/>
              <a:defRPr sz="4272"/>
            </a:pPr>
            <a:r>
              <a:rPr sz="2700" dirty="0"/>
              <a:t>Fully cloud managed</a:t>
            </a:r>
          </a:p>
          <a:p>
            <a:pPr marL="383707" lvl="1" indent="-214162" defTabSz="1085060">
              <a:spcBef>
                <a:spcPts val="600"/>
              </a:spcBef>
              <a:buSzPct val="100000"/>
              <a:defRPr sz="4272" b="0"/>
            </a:pPr>
            <a:r>
              <a:rPr sz="2700" dirty="0"/>
              <a:t>GitHub Actions, </a:t>
            </a:r>
            <a:r>
              <a:rPr sz="2700" dirty="0" err="1"/>
              <a:t>CircleCI</a:t>
            </a:r>
            <a:r>
              <a:rPr sz="2700" dirty="0"/>
              <a:t>, Travis, many more…</a:t>
            </a:r>
          </a:p>
          <a:p>
            <a:pPr marL="383707" lvl="1" indent="-214162" defTabSz="1085060">
              <a:spcBef>
                <a:spcPts val="600"/>
              </a:spcBef>
              <a:buSzPct val="100000"/>
              <a:defRPr sz="4272" b="0"/>
            </a:pPr>
            <a:r>
              <a:rPr sz="2700" dirty="0"/>
              <a:t>Billing model: pay per-build-minute running on SaaS infrastructure</a:t>
            </a:r>
          </a:p>
          <a:p>
            <a:pPr marL="383707" lvl="1" indent="-214162" defTabSz="1085060">
              <a:spcBef>
                <a:spcPts val="600"/>
              </a:spcBef>
              <a:buSzPct val="100000"/>
              <a:defRPr sz="4272" b="0"/>
            </a:pPr>
            <a:r>
              <a:rPr sz="2700" dirty="0"/>
              <a:t>“Self-hosted runners” run builds on your own infrastructure, usually “free”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Continuous Delivery"/>
          <p:cNvSpPr txBox="1">
            <a:spLocks noGrp="1"/>
          </p:cNvSpPr>
          <p:nvPr>
            <p:ph type="title"/>
          </p:nvPr>
        </p:nvSpPr>
        <p:spPr>
          <a:prstGeom prst="rect">
            <a:avLst/>
          </a:prstGeom>
        </p:spPr>
        <p:txBody>
          <a:bodyPr/>
          <a:lstStyle/>
          <a:p>
            <a:r>
              <a:rPr dirty="0"/>
              <a:t>Continuous Delivery</a:t>
            </a:r>
          </a:p>
        </p:txBody>
      </p:sp>
      <p:sp>
        <p:nvSpPr>
          <p:cNvPr id="265" name="“Faster is safer”: Key values of continuous delivery"/>
          <p:cNvSpPr txBox="1">
            <a:spLocks noGrp="1"/>
          </p:cNvSpPr>
          <p:nvPr>
            <p:ph idx="1"/>
          </p:nvPr>
        </p:nvSpPr>
        <p:spPr>
          <a:prstGeom prst="rect">
            <a:avLst/>
          </a:prstGeom>
        </p:spPr>
        <p:txBody>
          <a:bodyPr/>
          <a:lstStyle/>
          <a:p>
            <a:r>
              <a:rPr dirty="0"/>
              <a:t>“Faster is safer”: Key values of continuous delivery</a:t>
            </a:r>
          </a:p>
          <a:p>
            <a:pPr lvl="1">
              <a:buFont typeface="Arial" panose="020B0604020202020204" pitchFamily="34" charset="0"/>
              <a:buChar char="•"/>
            </a:pPr>
            <a:r>
              <a:rPr sz="2200" dirty="0"/>
              <a:t>Release frequently, in small batches</a:t>
            </a:r>
          </a:p>
          <a:p>
            <a:pPr lvl="1">
              <a:buFont typeface="Arial" panose="020B0604020202020204" pitchFamily="34" charset="0"/>
              <a:buChar char="•"/>
            </a:pPr>
            <a:r>
              <a:rPr sz="2200" dirty="0"/>
              <a:t>Maintain key performance indicators to evaluate the impact of updates</a:t>
            </a:r>
          </a:p>
          <a:p>
            <a:pPr lvl="1">
              <a:buFont typeface="Arial" panose="020B0604020202020204" pitchFamily="34" charset="0"/>
              <a:buChar char="•"/>
            </a:pPr>
            <a:r>
              <a:rPr sz="2200" dirty="0"/>
              <a:t>Phase roll-outs</a:t>
            </a:r>
          </a:p>
          <a:p>
            <a:pPr lvl="1">
              <a:buFont typeface="Arial" panose="020B0604020202020204" pitchFamily="34" charset="0"/>
              <a:buChar char="•"/>
            </a:pPr>
            <a:r>
              <a:rPr sz="2200" dirty="0"/>
              <a:t>Evaluate business impact of new features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E3F37B-D03A-E5FF-954D-F4C8F8022CEA}"/>
              </a:ext>
            </a:extLst>
          </p:cNvPr>
          <p:cNvSpPr>
            <a:spLocks noGrp="1"/>
          </p:cNvSpPr>
          <p:nvPr>
            <p:ph type="title"/>
          </p:nvPr>
        </p:nvSpPr>
        <p:spPr/>
        <p:txBody>
          <a:bodyPr/>
          <a:lstStyle/>
          <a:p>
            <a:r>
              <a:rPr lang="en-US" dirty="0"/>
              <a:t>Continuous Delivery is about deciding which new features to deliver, and when</a:t>
            </a:r>
          </a:p>
        </p:txBody>
      </p:sp>
      <p:sp>
        <p:nvSpPr>
          <p:cNvPr id="5" name="Content Placeholder 4">
            <a:extLst>
              <a:ext uri="{FF2B5EF4-FFF2-40B4-BE49-F238E27FC236}">
                <a16:creationId xmlns:a16="http://schemas.microsoft.com/office/drawing/2014/main" id="{781EE9EC-2865-CEC2-9922-0DB5B3FC9F38}"/>
              </a:ext>
            </a:extLst>
          </p:cNvPr>
          <p:cNvSpPr>
            <a:spLocks noGrp="1"/>
          </p:cNvSpPr>
          <p:nvPr>
            <p:ph idx="1"/>
          </p:nvPr>
        </p:nvSpPr>
        <p:spPr/>
        <p:txBody>
          <a:bodyPr/>
          <a:lstStyle/>
          <a:p>
            <a:r>
              <a:rPr lang="en-US" dirty="0"/>
              <a:t>You have a large system with many engineers working on new features (and bug fixes </a:t>
            </a:r>
            <a:r>
              <a:rPr lang="en-US" dirty="0">
                <a:sym typeface="Wingdings" panose="05000000000000000000" pitchFamily="2" charset="2"/>
              </a:rPr>
              <a:t>)</a:t>
            </a:r>
          </a:p>
          <a:p>
            <a:r>
              <a:rPr lang="en-US" dirty="0">
                <a:sym typeface="Wingdings" panose="05000000000000000000" pitchFamily="2" charset="2"/>
              </a:rPr>
              <a:t>When a new feature or fix is ready, how do you roll it out to your users?</a:t>
            </a:r>
            <a:endParaRPr lang="en-US" dirty="0"/>
          </a:p>
        </p:txBody>
      </p:sp>
    </p:spTree>
    <p:extLst>
      <p:ext uri="{BB962C8B-B14F-4D97-AF65-F5344CB8AC3E}">
        <p14:creationId xmlns:p14="http://schemas.microsoft.com/office/powerpoint/2010/main" val="9166284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6781F-FD9A-A245-BA68-9AC51B34BDA8}"/>
              </a:ext>
            </a:extLst>
          </p:cNvPr>
          <p:cNvSpPr>
            <a:spLocks noGrp="1"/>
          </p:cNvSpPr>
          <p:nvPr>
            <p:ph type="title"/>
          </p:nvPr>
        </p:nvSpPr>
        <p:spPr/>
        <p:txBody>
          <a:bodyPr/>
          <a:lstStyle/>
          <a:p>
            <a:r>
              <a:rPr lang="en-US" dirty="0"/>
              <a:t>Review: The Agile Model Reduces Risk by Embracing Change (~2000)</a:t>
            </a:r>
          </a:p>
        </p:txBody>
      </p:sp>
      <p:sp>
        <p:nvSpPr>
          <p:cNvPr id="8" name="Content Placeholder 7">
            <a:extLst>
              <a:ext uri="{FF2B5EF4-FFF2-40B4-BE49-F238E27FC236}">
                <a16:creationId xmlns:a16="http://schemas.microsoft.com/office/drawing/2014/main" id="{E0413CA6-2259-6AE5-6334-2998F3B60638}"/>
              </a:ext>
            </a:extLst>
          </p:cNvPr>
          <p:cNvSpPr>
            <a:spLocks noGrp="1"/>
          </p:cNvSpPr>
          <p:nvPr>
            <p:ph idx="1"/>
          </p:nvPr>
        </p:nvSpPr>
        <p:spPr/>
        <p:txBody>
          <a:bodyPr>
            <a:normAutofit fontScale="92500" lnSpcReduction="10000"/>
          </a:bodyPr>
          <a:lstStyle/>
          <a:p>
            <a:r>
              <a:rPr lang="en-US" dirty="0"/>
              <a:t>The Waterfall philosophy: </a:t>
            </a:r>
          </a:p>
          <a:p>
            <a:pPr lvl="1"/>
            <a:r>
              <a:rPr lang="en-US" b="0" i="0" u="none" strike="noStrike" kern="1200" dirty="0">
                <a:solidFill>
                  <a:schemeClr val="tx1"/>
                </a:solidFill>
                <a:effectLst/>
                <a:latin typeface="+mn-lt"/>
                <a:ea typeface="+mn-ea"/>
                <a:cs typeface="+mn-cs"/>
              </a:rPr>
              <a:t>"The project is too large and complex, and it will take months (or years!) to plan, so once we come up with the plan, that plan can not change"</a:t>
            </a:r>
            <a:r>
              <a:rPr lang="en-US" dirty="0"/>
              <a:t> </a:t>
            </a:r>
          </a:p>
          <a:p>
            <a:pPr lvl="1"/>
            <a:r>
              <a:rPr lang="en-US" dirty="0"/>
              <a:t>Reduce risk by proceeding in stages</a:t>
            </a:r>
          </a:p>
          <a:p>
            <a:r>
              <a:rPr lang="en-US" dirty="0"/>
              <a:t>The Agile philosophy:</a:t>
            </a:r>
          </a:p>
          <a:p>
            <a:pPr lvl="1"/>
            <a:r>
              <a:rPr lang="en-US" dirty="0"/>
              <a:t>The project is too large and complex, it is unlikely that we will know exactly what we need right now, and to some extent, we are inventing something new. We think that as we make it, we will figure it out as we go”</a:t>
            </a:r>
          </a:p>
          <a:p>
            <a:pPr lvl="1"/>
            <a:r>
              <a:rPr lang="en-US" dirty="0"/>
              <a:t>Reduce risk by limiting time on any one stage; then reassess. (“time-boxing”)</a:t>
            </a:r>
          </a:p>
          <a:p>
            <a:pPr lvl="1"/>
            <a:r>
              <a:rPr lang="en-US" dirty="0">
                <a:solidFill>
                  <a:srgbClr val="FF0000"/>
                </a:solidFill>
              </a:rPr>
              <a:t>Reduce risk through automated testing</a:t>
            </a:r>
          </a:p>
          <a:p>
            <a:pPr lvl="1"/>
            <a:endParaRPr lang="en-US" dirty="0"/>
          </a:p>
        </p:txBody>
      </p:sp>
      <p:sp>
        <p:nvSpPr>
          <p:cNvPr id="4" name="Slide Number Placeholder 3">
            <a:extLst>
              <a:ext uri="{FF2B5EF4-FFF2-40B4-BE49-F238E27FC236}">
                <a16:creationId xmlns:a16="http://schemas.microsoft.com/office/drawing/2014/main" id="{EA7E4AEB-DD68-EC4B-BB36-8765865EFE83}"/>
              </a:ext>
            </a:extLst>
          </p:cNvPr>
          <p:cNvSpPr>
            <a:spLocks noGrp="1"/>
          </p:cNvSpPr>
          <p:nvPr>
            <p:ph type="sldNum" sz="quarter" idx="12"/>
          </p:nvPr>
        </p:nvSpPr>
        <p:spPr>
          <a:prstGeom prst="rect">
            <a:avLst/>
          </a:prstGeom>
        </p:spPr>
        <p:txBody>
          <a:bodyPr vert="horz" lIns="45720" tIns="22860" rIns="45720" bIns="22860" rtlCol="0" anchor="ctr"/>
          <a:lstStyle>
            <a:defPPr>
              <a:defRPr lang="en-US"/>
            </a:defPPr>
            <a:lvl1pPr marL="0" algn="r" defTabSz="457200" rtl="0" eaLnBrk="1" latinLnBrk="0" hangingPunct="1">
              <a:defRPr sz="600" kern="1200">
                <a:solidFill>
                  <a:schemeClr val="tx1">
                    <a:tint val="75000"/>
                  </a:schemeClr>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fld id="{20F37917-FD3A-4669-9018-DA04BCDD3D75}" type="slidenum">
              <a:rPr lang="en-US" smtClean="0"/>
              <a:pPr/>
              <a:t>3</a:t>
            </a:fld>
            <a:endParaRPr lang="en-US"/>
          </a:p>
        </p:txBody>
      </p:sp>
      <p:sp>
        <p:nvSpPr>
          <p:cNvPr id="3" name="TextBox 2">
            <a:extLst>
              <a:ext uri="{FF2B5EF4-FFF2-40B4-BE49-F238E27FC236}">
                <a16:creationId xmlns:a16="http://schemas.microsoft.com/office/drawing/2014/main" id="{EF836509-4D92-CA47-B283-2BA5CB8D75FB}"/>
              </a:ext>
            </a:extLst>
          </p:cNvPr>
          <p:cNvSpPr txBox="1"/>
          <p:nvPr/>
        </p:nvSpPr>
        <p:spPr>
          <a:xfrm>
            <a:off x="4787900" y="95250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l"/>
            <a:endParaRPr lang="en-US" sz="3600" dirty="0">
              <a:solidFill>
                <a:schemeClr val="tx1"/>
              </a:solidFill>
            </a:endParaRPr>
          </a:p>
        </p:txBody>
      </p:sp>
    </p:spTree>
    <p:extLst>
      <p:ext uri="{BB962C8B-B14F-4D97-AF65-F5344CB8AC3E}">
        <p14:creationId xmlns:p14="http://schemas.microsoft.com/office/powerpoint/2010/main" val="28852780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247DB-DE05-C2BA-C175-9C7C77ACBC03}"/>
            </a:ext>
          </a:extLst>
        </p:cNvPr>
        <p:cNvGrpSpPr/>
        <p:nvPr/>
      </p:nvGrpSpPr>
      <p:grpSpPr>
        <a:xfrm>
          <a:off x="0" y="0"/>
          <a:ext cx="0" cy="0"/>
          <a:chOff x="0" y="0"/>
          <a:chExt cx="0" cy="0"/>
        </a:xfrm>
      </p:grpSpPr>
      <p:sp>
        <p:nvSpPr>
          <p:cNvPr id="65" name="Continuous Integration">
            <a:extLst>
              <a:ext uri="{FF2B5EF4-FFF2-40B4-BE49-F238E27FC236}">
                <a16:creationId xmlns:a16="http://schemas.microsoft.com/office/drawing/2014/main" id="{CC74FB5E-D17F-F573-048A-9F0306904986}"/>
              </a:ext>
            </a:extLst>
          </p:cNvPr>
          <p:cNvSpPr txBox="1">
            <a:spLocks noGrp="1"/>
          </p:cNvSpPr>
          <p:nvPr>
            <p:ph type="title"/>
          </p:nvPr>
        </p:nvSpPr>
        <p:spPr>
          <a:prstGeom prst="rect">
            <a:avLst/>
          </a:prstGeom>
        </p:spPr>
        <p:txBody>
          <a:bodyPr/>
          <a:lstStyle/>
          <a:p>
            <a:r>
              <a:rPr lang="en-US" dirty="0"/>
              <a:t>A </a:t>
            </a:r>
            <a:r>
              <a:rPr lang="en-US" dirty="0">
                <a:solidFill>
                  <a:srgbClr val="FF0000"/>
                </a:solidFill>
              </a:rPr>
              <a:t>continuous-delivery</a:t>
            </a:r>
            <a:r>
              <a:rPr dirty="0"/>
              <a:t> </a:t>
            </a:r>
            <a:r>
              <a:rPr lang="en-US" dirty="0"/>
              <a:t>process </a:t>
            </a:r>
            <a:r>
              <a:rPr dirty="0"/>
              <a:t>is </a:t>
            </a:r>
            <a:r>
              <a:rPr lang="en-US" dirty="0"/>
              <a:t>also </a:t>
            </a:r>
            <a:r>
              <a:rPr dirty="0"/>
              <a:t>a software pipeline</a:t>
            </a:r>
          </a:p>
        </p:txBody>
      </p:sp>
      <p:grpSp>
        <p:nvGrpSpPr>
          <p:cNvPr id="3" name="0…………….">
            <a:extLst>
              <a:ext uri="{FF2B5EF4-FFF2-40B4-BE49-F238E27FC236}">
                <a16:creationId xmlns:a16="http://schemas.microsoft.com/office/drawing/2014/main" id="{7384B48C-1ABF-3766-141B-DB922CE18537}"/>
              </a:ext>
            </a:extLst>
          </p:cNvPr>
          <p:cNvGrpSpPr/>
          <p:nvPr/>
        </p:nvGrpSpPr>
        <p:grpSpPr>
          <a:xfrm>
            <a:off x="3069877" y="2542970"/>
            <a:ext cx="3898694" cy="3641688"/>
            <a:chOff x="-1" y="-1"/>
            <a:chExt cx="7797385" cy="7283374"/>
          </a:xfrm>
        </p:grpSpPr>
        <p:sp>
          <p:nvSpPr>
            <p:cNvPr id="4" name="Rectangle">
              <a:extLst>
                <a:ext uri="{FF2B5EF4-FFF2-40B4-BE49-F238E27FC236}">
                  <a16:creationId xmlns:a16="http://schemas.microsoft.com/office/drawing/2014/main" id="{ECFCDA1C-5166-39AD-51BD-C5CEAF74042C}"/>
                </a:ext>
              </a:extLst>
            </p:cNvPr>
            <p:cNvSpPr/>
            <p:nvPr/>
          </p:nvSpPr>
          <p:spPr>
            <a:xfrm>
              <a:off x="-1" y="-1"/>
              <a:ext cx="7797385" cy="7283374"/>
            </a:xfrm>
            <a:prstGeom prst="rect">
              <a:avLst/>
            </a:prstGeom>
            <a:noFill/>
            <a:ln w="63500" cap="flat">
              <a:solidFill>
                <a:srgbClr val="000000"/>
              </a:solidFill>
              <a:prstDash val="solid"/>
              <a:miter lim="400000"/>
            </a:ln>
            <a:effectLst/>
          </p:spPr>
          <p:txBody>
            <a:bodyPr wrap="square" lIns="25400" tIns="25400" rIns="25400" bIns="25400" numCol="1" anchor="ctr">
              <a:noAutofit/>
            </a:bodyPr>
            <a:lstStyle/>
            <a:p>
              <a:pPr algn="ct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5" name="0…………….">
              <a:extLst>
                <a:ext uri="{FF2B5EF4-FFF2-40B4-BE49-F238E27FC236}">
                  <a16:creationId xmlns:a16="http://schemas.microsoft.com/office/drawing/2014/main" id="{ECED695E-12D1-46E2-7B44-458DD801A72E}"/>
                </a:ext>
              </a:extLst>
            </p:cNvPr>
            <p:cNvSpPr txBox="1"/>
            <p:nvPr/>
          </p:nvSpPr>
          <p:spPr>
            <a:xfrm>
              <a:off x="31749" y="3344168"/>
              <a:ext cx="7733885" cy="59503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defTabSz="825500">
                <a:defRPr sz="3200">
                  <a:solidFill>
                    <a:srgbClr val="FFFFFF"/>
                  </a:solidFill>
                  <a:latin typeface="Helvetica Neue Medium"/>
                  <a:ea typeface="Helvetica Neue Medium"/>
                  <a:cs typeface="Helvetica Neue Medium"/>
                  <a:sym typeface="Helvetica Neue Medium"/>
                </a:defRPr>
              </a:lvl1pPr>
            </a:lstStyle>
            <a:p>
              <a:pPr algn="ctr"/>
              <a:r>
                <a:rPr sz="1600"/>
                <a:t>0…………….</a:t>
              </a:r>
            </a:p>
          </p:txBody>
        </p:sp>
      </p:grpSp>
      <p:sp>
        <p:nvSpPr>
          <p:cNvPr id="6" name="Connection Line">
            <a:extLst>
              <a:ext uri="{FF2B5EF4-FFF2-40B4-BE49-F238E27FC236}">
                <a16:creationId xmlns:a16="http://schemas.microsoft.com/office/drawing/2014/main" id="{0D2467FB-380B-D462-41FC-242947389DE1}"/>
              </a:ext>
            </a:extLst>
          </p:cNvPr>
          <p:cNvSpPr/>
          <p:nvPr/>
        </p:nvSpPr>
        <p:spPr>
          <a:xfrm>
            <a:off x="4650480" y="3060834"/>
            <a:ext cx="737503" cy="6351"/>
          </a:xfrm>
          <a:custGeom>
            <a:avLst/>
            <a:gdLst/>
            <a:ahLst/>
            <a:cxnLst>
              <a:cxn ang="0">
                <a:pos x="wd2" y="hd2"/>
              </a:cxn>
              <a:cxn ang="5400000">
                <a:pos x="wd2" y="hd2"/>
              </a:cxn>
              <a:cxn ang="10800000">
                <a:pos x="wd2" y="hd2"/>
              </a:cxn>
              <a:cxn ang="16200000">
                <a:pos x="wd2" y="hd2"/>
              </a:cxn>
            </a:cxnLst>
            <a:rect l="0" t="0" r="r" b="b"/>
            <a:pathLst>
              <a:path w="21600" h="15274" extrusionOk="0">
                <a:moveTo>
                  <a:pt x="0" y="15274"/>
                </a:moveTo>
                <a:cubicBezTo>
                  <a:pt x="7200" y="4474"/>
                  <a:pt x="14400" y="-6326"/>
                  <a:pt x="21600" y="4474"/>
                </a:cubicBezTo>
              </a:path>
            </a:pathLst>
          </a:custGeom>
          <a:ln w="63500">
            <a:solidFill>
              <a:srgbClr val="000000"/>
            </a:solidFill>
            <a:miter lim="400000"/>
            <a:tailEnd type="triangle"/>
          </a:ln>
        </p:spPr>
        <p:txBody>
          <a:bodyPr lIns="25400" tIns="25400" rIns="25400" bIns="25400"/>
          <a:lstStyle/>
          <a:p>
            <a:pPr algn="ctr">
              <a:defRPr>
                <a:latin typeface="+mj-lt"/>
                <a:ea typeface="+mj-ea"/>
                <a:cs typeface="+mj-cs"/>
                <a:sym typeface="Helvetica Neue"/>
              </a:defRPr>
            </a:pPr>
            <a:endParaRPr sz="900"/>
          </a:p>
        </p:txBody>
      </p:sp>
      <p:sp>
        <p:nvSpPr>
          <p:cNvPr id="7" name="Connection Line">
            <a:extLst>
              <a:ext uri="{FF2B5EF4-FFF2-40B4-BE49-F238E27FC236}">
                <a16:creationId xmlns:a16="http://schemas.microsoft.com/office/drawing/2014/main" id="{FF64EF1A-A568-D90E-691D-078B8B135013}"/>
              </a:ext>
            </a:extLst>
          </p:cNvPr>
          <p:cNvSpPr/>
          <p:nvPr/>
        </p:nvSpPr>
        <p:spPr>
          <a:xfrm>
            <a:off x="6804032" y="3064009"/>
            <a:ext cx="737505" cy="1"/>
          </a:xfrm>
          <a:prstGeom prst="line">
            <a:avLst/>
          </a:prstGeom>
          <a:ln w="63500">
            <a:solidFill>
              <a:srgbClr val="000000"/>
            </a:solidFill>
            <a:miter lim="400000"/>
            <a:tailEnd type="triangle"/>
          </a:ln>
        </p:spPr>
        <p:txBody>
          <a:bodyPr lIns="22859" tIns="22859" rIns="22859" bIns="22859"/>
          <a:lstStyle/>
          <a:p>
            <a:pPr algn="ctr"/>
            <a:endParaRPr sz="900"/>
          </a:p>
        </p:txBody>
      </p:sp>
      <p:sp>
        <p:nvSpPr>
          <p:cNvPr id="8" name="Connection Line">
            <a:extLst>
              <a:ext uri="{FF2B5EF4-FFF2-40B4-BE49-F238E27FC236}">
                <a16:creationId xmlns:a16="http://schemas.microsoft.com/office/drawing/2014/main" id="{2EB17302-5EDF-2B30-E008-AC0E8E5E7F6C}"/>
              </a:ext>
            </a:extLst>
          </p:cNvPr>
          <p:cNvSpPr/>
          <p:nvPr/>
        </p:nvSpPr>
        <p:spPr>
          <a:xfrm>
            <a:off x="8957585" y="3060834"/>
            <a:ext cx="737504" cy="6351"/>
          </a:xfrm>
          <a:custGeom>
            <a:avLst/>
            <a:gdLst/>
            <a:ahLst/>
            <a:cxnLst>
              <a:cxn ang="0">
                <a:pos x="wd2" y="hd2"/>
              </a:cxn>
              <a:cxn ang="5400000">
                <a:pos x="wd2" y="hd2"/>
              </a:cxn>
              <a:cxn ang="10800000">
                <a:pos x="wd2" y="hd2"/>
              </a:cxn>
              <a:cxn ang="16200000">
                <a:pos x="wd2" y="hd2"/>
              </a:cxn>
            </a:cxnLst>
            <a:rect l="0" t="0" r="r" b="b"/>
            <a:pathLst>
              <a:path w="21600" h="12471" extrusionOk="0">
                <a:moveTo>
                  <a:pt x="0" y="12471"/>
                </a:moveTo>
                <a:cubicBezTo>
                  <a:pt x="7200" y="-9129"/>
                  <a:pt x="14400" y="1671"/>
                  <a:pt x="21600" y="12471"/>
                </a:cubicBezTo>
              </a:path>
            </a:pathLst>
          </a:custGeom>
          <a:ln w="63500">
            <a:solidFill>
              <a:srgbClr val="000000"/>
            </a:solidFill>
            <a:miter lim="400000"/>
            <a:tailEnd type="triangle"/>
          </a:ln>
        </p:spPr>
        <p:txBody>
          <a:bodyPr lIns="25400" tIns="25400" rIns="25400" bIns="25400"/>
          <a:lstStyle/>
          <a:p>
            <a:pPr algn="ctr">
              <a:defRPr>
                <a:latin typeface="+mj-lt"/>
                <a:ea typeface="+mj-ea"/>
                <a:cs typeface="+mj-cs"/>
                <a:sym typeface="Helvetica Neue"/>
              </a:defRPr>
            </a:pPr>
            <a:endParaRPr sz="900"/>
          </a:p>
        </p:txBody>
      </p:sp>
      <p:sp>
        <p:nvSpPr>
          <p:cNvPr id="9" name="Connection Line">
            <a:extLst>
              <a:ext uri="{FF2B5EF4-FFF2-40B4-BE49-F238E27FC236}">
                <a16:creationId xmlns:a16="http://schemas.microsoft.com/office/drawing/2014/main" id="{C15825C1-796A-11F3-FDAE-733EDC302256}"/>
              </a:ext>
            </a:extLst>
          </p:cNvPr>
          <p:cNvSpPr/>
          <p:nvPr/>
        </p:nvSpPr>
        <p:spPr>
          <a:xfrm>
            <a:off x="2496913" y="3059453"/>
            <a:ext cx="737504" cy="6351"/>
          </a:xfrm>
          <a:custGeom>
            <a:avLst/>
            <a:gdLst/>
            <a:ahLst/>
            <a:cxnLst>
              <a:cxn ang="0">
                <a:pos x="wd2" y="hd2"/>
              </a:cxn>
              <a:cxn ang="5400000">
                <a:pos x="wd2" y="hd2"/>
              </a:cxn>
              <a:cxn ang="10800000">
                <a:pos x="wd2" y="hd2"/>
              </a:cxn>
              <a:cxn ang="16200000">
                <a:pos x="wd2" y="hd2"/>
              </a:cxn>
            </a:cxnLst>
            <a:rect l="0" t="0" r="r" b="b"/>
            <a:pathLst>
              <a:path w="21600" h="12471" extrusionOk="0">
                <a:moveTo>
                  <a:pt x="0" y="0"/>
                </a:moveTo>
                <a:cubicBezTo>
                  <a:pt x="7200" y="21600"/>
                  <a:pt x="14400" y="10800"/>
                  <a:pt x="21600" y="0"/>
                </a:cubicBezTo>
              </a:path>
            </a:pathLst>
          </a:custGeom>
          <a:ln w="63500">
            <a:solidFill>
              <a:srgbClr val="000000"/>
            </a:solidFill>
            <a:miter lim="400000"/>
            <a:tailEnd type="triangle"/>
          </a:ln>
        </p:spPr>
        <p:txBody>
          <a:bodyPr lIns="25400" tIns="25400" rIns="25400" bIns="25400"/>
          <a:lstStyle/>
          <a:p>
            <a:pPr algn="ctr">
              <a:defRPr>
                <a:latin typeface="+mj-lt"/>
                <a:ea typeface="+mj-ea"/>
                <a:cs typeface="+mj-cs"/>
                <a:sym typeface="Helvetica Neue"/>
              </a:defRPr>
            </a:pPr>
            <a:endParaRPr sz="900"/>
          </a:p>
        </p:txBody>
      </p:sp>
      <p:grpSp>
        <p:nvGrpSpPr>
          <p:cNvPr id="10" name="Code Review">
            <a:extLst>
              <a:ext uri="{FF2B5EF4-FFF2-40B4-BE49-F238E27FC236}">
                <a16:creationId xmlns:a16="http://schemas.microsoft.com/office/drawing/2014/main" id="{A5EEE4E4-5D67-E771-FF8E-D038D74CAEB9}"/>
              </a:ext>
            </a:extLst>
          </p:cNvPr>
          <p:cNvGrpSpPr/>
          <p:nvPr/>
        </p:nvGrpSpPr>
        <p:grpSpPr>
          <a:xfrm>
            <a:off x="1080878" y="3672125"/>
            <a:ext cx="1416037" cy="467392"/>
            <a:chOff x="0" y="-1"/>
            <a:chExt cx="2832072" cy="934782"/>
          </a:xfrm>
        </p:grpSpPr>
        <p:sp>
          <p:nvSpPr>
            <p:cNvPr id="11" name="Rectangle">
              <a:extLst>
                <a:ext uri="{FF2B5EF4-FFF2-40B4-BE49-F238E27FC236}">
                  <a16:creationId xmlns:a16="http://schemas.microsoft.com/office/drawing/2014/main" id="{6AB239C1-46C7-88C7-9D19-6F52FCD2E71D}"/>
                </a:ext>
              </a:extLst>
            </p:cNvPr>
            <p:cNvSpPr/>
            <p:nvPr/>
          </p:nvSpPr>
          <p:spPr>
            <a:xfrm>
              <a:off x="0" y="-1"/>
              <a:ext cx="2832072" cy="934782"/>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3000">
                  <a:solidFill>
                    <a:srgbClr val="FFFFFF"/>
                  </a:solidFill>
                  <a:latin typeface="Helvetica Neue Medium"/>
                  <a:ea typeface="Helvetica Neue Medium"/>
                  <a:cs typeface="Helvetica Neue Medium"/>
                  <a:sym typeface="Helvetica Neue Medium"/>
                </a:defRPr>
              </a:pPr>
              <a:endParaRPr sz="1500"/>
            </a:p>
          </p:txBody>
        </p:sp>
        <p:sp>
          <p:nvSpPr>
            <p:cNvPr id="12" name="Code Review">
              <a:extLst>
                <a:ext uri="{FF2B5EF4-FFF2-40B4-BE49-F238E27FC236}">
                  <a16:creationId xmlns:a16="http://schemas.microsoft.com/office/drawing/2014/main" id="{6EB21B0A-B816-87AA-96D1-CF1CE4569DF2}"/>
                </a:ext>
              </a:extLst>
            </p:cNvPr>
            <p:cNvSpPr txBox="1"/>
            <p:nvPr/>
          </p:nvSpPr>
          <p:spPr>
            <a:xfrm>
              <a:off x="0" y="185261"/>
              <a:ext cx="2832072" cy="5642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pPr algn="ctr"/>
              <a:r>
                <a:rPr sz="1500"/>
                <a:t>Code Review</a:t>
              </a:r>
            </a:p>
          </p:txBody>
        </p:sp>
      </p:grpSp>
      <p:grpSp>
        <p:nvGrpSpPr>
          <p:cNvPr id="13" name="Style Check">
            <a:extLst>
              <a:ext uri="{FF2B5EF4-FFF2-40B4-BE49-F238E27FC236}">
                <a16:creationId xmlns:a16="http://schemas.microsoft.com/office/drawing/2014/main" id="{BE4A1857-EE66-544D-42C7-05E1F774D931}"/>
              </a:ext>
            </a:extLst>
          </p:cNvPr>
          <p:cNvGrpSpPr/>
          <p:nvPr/>
        </p:nvGrpSpPr>
        <p:grpSpPr>
          <a:xfrm>
            <a:off x="3234430" y="3672125"/>
            <a:ext cx="1416037" cy="467392"/>
            <a:chOff x="-1" y="-1"/>
            <a:chExt cx="2832073" cy="934782"/>
          </a:xfrm>
        </p:grpSpPr>
        <p:sp>
          <p:nvSpPr>
            <p:cNvPr id="14" name="Rectangle">
              <a:extLst>
                <a:ext uri="{FF2B5EF4-FFF2-40B4-BE49-F238E27FC236}">
                  <a16:creationId xmlns:a16="http://schemas.microsoft.com/office/drawing/2014/main" id="{A88BA2DA-C55B-7499-DE36-05B83DA93559}"/>
                </a:ext>
              </a:extLst>
            </p:cNvPr>
            <p:cNvSpPr/>
            <p:nvPr/>
          </p:nvSpPr>
          <p:spPr>
            <a:xfrm>
              <a:off x="-1" y="-1"/>
              <a:ext cx="2832073" cy="934782"/>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3000">
                  <a:solidFill>
                    <a:srgbClr val="FFFFFF"/>
                  </a:solidFill>
                  <a:latin typeface="Helvetica Neue Medium"/>
                  <a:ea typeface="Helvetica Neue Medium"/>
                  <a:cs typeface="Helvetica Neue Medium"/>
                  <a:sym typeface="Helvetica Neue Medium"/>
                </a:defRPr>
              </a:pPr>
              <a:endParaRPr sz="1500"/>
            </a:p>
          </p:txBody>
        </p:sp>
        <p:sp>
          <p:nvSpPr>
            <p:cNvPr id="15" name="Style Check">
              <a:extLst>
                <a:ext uri="{FF2B5EF4-FFF2-40B4-BE49-F238E27FC236}">
                  <a16:creationId xmlns:a16="http://schemas.microsoft.com/office/drawing/2014/main" id="{D9E9DD06-4FB2-E08A-B288-91D69C31CD1F}"/>
                </a:ext>
              </a:extLst>
            </p:cNvPr>
            <p:cNvSpPr txBox="1"/>
            <p:nvPr/>
          </p:nvSpPr>
          <p:spPr>
            <a:xfrm>
              <a:off x="-1" y="185261"/>
              <a:ext cx="2832073" cy="5642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pPr algn="ctr"/>
              <a:r>
                <a:rPr sz="1500"/>
                <a:t>Style Check</a:t>
              </a:r>
            </a:p>
          </p:txBody>
        </p:sp>
      </p:grpSp>
      <p:grpSp>
        <p:nvGrpSpPr>
          <p:cNvPr id="16" name="Compile">
            <a:extLst>
              <a:ext uri="{FF2B5EF4-FFF2-40B4-BE49-F238E27FC236}">
                <a16:creationId xmlns:a16="http://schemas.microsoft.com/office/drawing/2014/main" id="{0A4B4129-3ABE-F0DD-C8D0-CBBFBC9EB374}"/>
              </a:ext>
            </a:extLst>
          </p:cNvPr>
          <p:cNvGrpSpPr/>
          <p:nvPr/>
        </p:nvGrpSpPr>
        <p:grpSpPr>
          <a:xfrm>
            <a:off x="3234430" y="4277243"/>
            <a:ext cx="1416037" cy="467392"/>
            <a:chOff x="-1" y="-1"/>
            <a:chExt cx="2832073" cy="934782"/>
          </a:xfrm>
        </p:grpSpPr>
        <p:sp>
          <p:nvSpPr>
            <p:cNvPr id="17" name="Rectangle">
              <a:extLst>
                <a:ext uri="{FF2B5EF4-FFF2-40B4-BE49-F238E27FC236}">
                  <a16:creationId xmlns:a16="http://schemas.microsoft.com/office/drawing/2014/main" id="{052428FC-A54A-EE71-4965-14D5821B19D8}"/>
                </a:ext>
              </a:extLst>
            </p:cNvPr>
            <p:cNvSpPr/>
            <p:nvPr/>
          </p:nvSpPr>
          <p:spPr>
            <a:xfrm>
              <a:off x="-1" y="-1"/>
              <a:ext cx="2832073" cy="934782"/>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3000">
                  <a:solidFill>
                    <a:srgbClr val="FFFFFF"/>
                  </a:solidFill>
                  <a:latin typeface="Helvetica Neue Medium"/>
                  <a:ea typeface="Helvetica Neue Medium"/>
                  <a:cs typeface="Helvetica Neue Medium"/>
                  <a:sym typeface="Helvetica Neue Medium"/>
                </a:defRPr>
              </a:pPr>
              <a:endParaRPr sz="1500"/>
            </a:p>
          </p:txBody>
        </p:sp>
        <p:sp>
          <p:nvSpPr>
            <p:cNvPr id="18" name="Compile">
              <a:extLst>
                <a:ext uri="{FF2B5EF4-FFF2-40B4-BE49-F238E27FC236}">
                  <a16:creationId xmlns:a16="http://schemas.microsoft.com/office/drawing/2014/main" id="{F0128766-A404-1F2F-7F50-77A3DAC30BC6}"/>
                </a:ext>
              </a:extLst>
            </p:cNvPr>
            <p:cNvSpPr txBox="1"/>
            <p:nvPr/>
          </p:nvSpPr>
          <p:spPr>
            <a:xfrm>
              <a:off x="-1" y="185261"/>
              <a:ext cx="2832073" cy="5642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pPr algn="ctr"/>
              <a:r>
                <a:rPr sz="1500"/>
                <a:t>Compile</a:t>
              </a:r>
            </a:p>
          </p:txBody>
        </p:sp>
      </p:grpSp>
      <p:grpSp>
        <p:nvGrpSpPr>
          <p:cNvPr id="19" name="Unit Test">
            <a:extLst>
              <a:ext uri="{FF2B5EF4-FFF2-40B4-BE49-F238E27FC236}">
                <a16:creationId xmlns:a16="http://schemas.microsoft.com/office/drawing/2014/main" id="{721E5845-3A25-C752-3A76-EEEB48411325}"/>
              </a:ext>
            </a:extLst>
          </p:cNvPr>
          <p:cNvGrpSpPr/>
          <p:nvPr/>
        </p:nvGrpSpPr>
        <p:grpSpPr>
          <a:xfrm>
            <a:off x="3234430" y="4882360"/>
            <a:ext cx="1416037" cy="467392"/>
            <a:chOff x="-1" y="-1"/>
            <a:chExt cx="2832073" cy="934782"/>
          </a:xfrm>
        </p:grpSpPr>
        <p:sp>
          <p:nvSpPr>
            <p:cNvPr id="20" name="Rectangle">
              <a:extLst>
                <a:ext uri="{FF2B5EF4-FFF2-40B4-BE49-F238E27FC236}">
                  <a16:creationId xmlns:a16="http://schemas.microsoft.com/office/drawing/2014/main" id="{7B979EC6-713A-FE6B-6E89-9A33F2078FE2}"/>
                </a:ext>
              </a:extLst>
            </p:cNvPr>
            <p:cNvSpPr/>
            <p:nvPr/>
          </p:nvSpPr>
          <p:spPr>
            <a:xfrm>
              <a:off x="-1" y="-1"/>
              <a:ext cx="2832073" cy="934782"/>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3000">
                  <a:solidFill>
                    <a:srgbClr val="FFFFFF"/>
                  </a:solidFill>
                  <a:latin typeface="Helvetica Neue Medium"/>
                  <a:ea typeface="Helvetica Neue Medium"/>
                  <a:cs typeface="Helvetica Neue Medium"/>
                  <a:sym typeface="Helvetica Neue Medium"/>
                </a:defRPr>
              </a:pPr>
              <a:endParaRPr sz="1500"/>
            </a:p>
          </p:txBody>
        </p:sp>
        <p:sp>
          <p:nvSpPr>
            <p:cNvPr id="21" name="Unit Test">
              <a:extLst>
                <a:ext uri="{FF2B5EF4-FFF2-40B4-BE49-F238E27FC236}">
                  <a16:creationId xmlns:a16="http://schemas.microsoft.com/office/drawing/2014/main" id="{B53FFB12-262D-AE76-FA9A-815BA2C291DA}"/>
                </a:ext>
              </a:extLst>
            </p:cNvPr>
            <p:cNvSpPr txBox="1"/>
            <p:nvPr/>
          </p:nvSpPr>
          <p:spPr>
            <a:xfrm>
              <a:off x="-1" y="185261"/>
              <a:ext cx="2832073" cy="5642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pPr algn="ctr"/>
              <a:r>
                <a:rPr sz="1500"/>
                <a:t>Unit Test</a:t>
              </a:r>
            </a:p>
          </p:txBody>
        </p:sp>
      </p:grpSp>
      <p:grpSp>
        <p:nvGrpSpPr>
          <p:cNvPr id="22" name="Prepare Deployment">
            <a:extLst>
              <a:ext uri="{FF2B5EF4-FFF2-40B4-BE49-F238E27FC236}">
                <a16:creationId xmlns:a16="http://schemas.microsoft.com/office/drawing/2014/main" id="{D100DD67-FC8C-FBE9-1FA8-091DBBAA7E6E}"/>
              </a:ext>
            </a:extLst>
          </p:cNvPr>
          <p:cNvGrpSpPr/>
          <p:nvPr/>
        </p:nvGrpSpPr>
        <p:grpSpPr>
          <a:xfrm>
            <a:off x="3234430" y="5487478"/>
            <a:ext cx="1416037" cy="516578"/>
            <a:chOff x="-1" y="-1"/>
            <a:chExt cx="2832073" cy="1033154"/>
          </a:xfrm>
        </p:grpSpPr>
        <p:sp>
          <p:nvSpPr>
            <p:cNvPr id="23" name="Rectangle">
              <a:extLst>
                <a:ext uri="{FF2B5EF4-FFF2-40B4-BE49-F238E27FC236}">
                  <a16:creationId xmlns:a16="http://schemas.microsoft.com/office/drawing/2014/main" id="{9FDEE105-C519-9F0A-94ED-2DF75A3FF1B7}"/>
                </a:ext>
              </a:extLst>
            </p:cNvPr>
            <p:cNvSpPr/>
            <p:nvPr/>
          </p:nvSpPr>
          <p:spPr>
            <a:xfrm>
              <a:off x="-1" y="-1"/>
              <a:ext cx="2832073" cy="1033154"/>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3000">
                  <a:solidFill>
                    <a:srgbClr val="FFFFFF"/>
                  </a:solidFill>
                  <a:latin typeface="Helvetica Neue Medium"/>
                  <a:ea typeface="Helvetica Neue Medium"/>
                  <a:cs typeface="Helvetica Neue Medium"/>
                  <a:sym typeface="Helvetica Neue Medium"/>
                </a:defRPr>
              </a:pPr>
              <a:endParaRPr sz="1500"/>
            </a:p>
          </p:txBody>
        </p:sp>
        <p:sp>
          <p:nvSpPr>
            <p:cNvPr id="24" name="Prepare Deployment">
              <a:extLst>
                <a:ext uri="{FF2B5EF4-FFF2-40B4-BE49-F238E27FC236}">
                  <a16:creationId xmlns:a16="http://schemas.microsoft.com/office/drawing/2014/main" id="{C85E6407-E8FE-6E3D-4972-8D3D9FFF820D}"/>
                </a:ext>
              </a:extLst>
            </p:cNvPr>
            <p:cNvSpPr txBox="1"/>
            <p:nvPr/>
          </p:nvSpPr>
          <p:spPr>
            <a:xfrm>
              <a:off x="-1" y="3615"/>
              <a:ext cx="2832073" cy="102592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pPr algn="ctr"/>
              <a:r>
                <a:rPr sz="1500"/>
                <a:t>Prepare Deployment</a:t>
              </a:r>
            </a:p>
          </p:txBody>
        </p:sp>
      </p:grpSp>
      <p:grpSp>
        <p:nvGrpSpPr>
          <p:cNvPr id="25" name="Integration Test">
            <a:extLst>
              <a:ext uri="{FF2B5EF4-FFF2-40B4-BE49-F238E27FC236}">
                <a16:creationId xmlns:a16="http://schemas.microsoft.com/office/drawing/2014/main" id="{E3A5AB22-F6AF-BF72-5AFE-0F0A3FC9399A}"/>
              </a:ext>
            </a:extLst>
          </p:cNvPr>
          <p:cNvGrpSpPr/>
          <p:nvPr/>
        </p:nvGrpSpPr>
        <p:grpSpPr>
          <a:xfrm>
            <a:off x="5387982" y="3669126"/>
            <a:ext cx="1416037" cy="467392"/>
            <a:chOff x="0" y="-1"/>
            <a:chExt cx="2832072" cy="934782"/>
          </a:xfrm>
        </p:grpSpPr>
        <p:sp>
          <p:nvSpPr>
            <p:cNvPr id="26" name="Rectangle">
              <a:extLst>
                <a:ext uri="{FF2B5EF4-FFF2-40B4-BE49-F238E27FC236}">
                  <a16:creationId xmlns:a16="http://schemas.microsoft.com/office/drawing/2014/main" id="{EB27A9F4-C3F3-D83B-7A3E-B481B36AFA99}"/>
                </a:ext>
              </a:extLst>
            </p:cNvPr>
            <p:cNvSpPr/>
            <p:nvPr/>
          </p:nvSpPr>
          <p:spPr>
            <a:xfrm>
              <a:off x="0" y="-1"/>
              <a:ext cx="2832072" cy="934782"/>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3000">
                  <a:solidFill>
                    <a:srgbClr val="FFFFFF"/>
                  </a:solidFill>
                  <a:latin typeface="Helvetica Neue Medium"/>
                  <a:ea typeface="Helvetica Neue Medium"/>
                  <a:cs typeface="Helvetica Neue Medium"/>
                  <a:sym typeface="Helvetica Neue Medium"/>
                </a:defRPr>
              </a:pPr>
              <a:endParaRPr sz="1500"/>
            </a:p>
          </p:txBody>
        </p:sp>
        <p:sp>
          <p:nvSpPr>
            <p:cNvPr id="27" name="Integration Test">
              <a:extLst>
                <a:ext uri="{FF2B5EF4-FFF2-40B4-BE49-F238E27FC236}">
                  <a16:creationId xmlns:a16="http://schemas.microsoft.com/office/drawing/2014/main" id="{B21679F6-AA1D-9B92-EEED-315C1315E33E}"/>
                </a:ext>
              </a:extLst>
            </p:cNvPr>
            <p:cNvSpPr txBox="1"/>
            <p:nvPr/>
          </p:nvSpPr>
          <p:spPr>
            <a:xfrm>
              <a:off x="0" y="185261"/>
              <a:ext cx="2832072" cy="5642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pPr algn="ctr"/>
              <a:r>
                <a:rPr sz="1500"/>
                <a:t>Integration Test</a:t>
              </a:r>
            </a:p>
          </p:txBody>
        </p:sp>
      </p:grpSp>
      <p:grpSp>
        <p:nvGrpSpPr>
          <p:cNvPr id="28" name="Load Test">
            <a:extLst>
              <a:ext uri="{FF2B5EF4-FFF2-40B4-BE49-F238E27FC236}">
                <a16:creationId xmlns:a16="http://schemas.microsoft.com/office/drawing/2014/main" id="{0CAAD2E7-53E8-2CA6-EDE3-A306508A278B}"/>
              </a:ext>
            </a:extLst>
          </p:cNvPr>
          <p:cNvGrpSpPr/>
          <p:nvPr/>
        </p:nvGrpSpPr>
        <p:grpSpPr>
          <a:xfrm>
            <a:off x="5387982" y="4277243"/>
            <a:ext cx="1416037" cy="467392"/>
            <a:chOff x="0" y="-1"/>
            <a:chExt cx="2832072" cy="934782"/>
          </a:xfrm>
        </p:grpSpPr>
        <p:sp>
          <p:nvSpPr>
            <p:cNvPr id="29" name="Rectangle">
              <a:extLst>
                <a:ext uri="{FF2B5EF4-FFF2-40B4-BE49-F238E27FC236}">
                  <a16:creationId xmlns:a16="http://schemas.microsoft.com/office/drawing/2014/main" id="{18E21176-4711-8E47-4CA0-C13961783667}"/>
                </a:ext>
              </a:extLst>
            </p:cNvPr>
            <p:cNvSpPr/>
            <p:nvPr/>
          </p:nvSpPr>
          <p:spPr>
            <a:xfrm>
              <a:off x="0" y="-1"/>
              <a:ext cx="2832072" cy="934782"/>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3000">
                  <a:solidFill>
                    <a:srgbClr val="FFFFFF"/>
                  </a:solidFill>
                  <a:latin typeface="Helvetica Neue Medium"/>
                  <a:ea typeface="Helvetica Neue Medium"/>
                  <a:cs typeface="Helvetica Neue Medium"/>
                  <a:sym typeface="Helvetica Neue Medium"/>
                </a:defRPr>
              </a:pPr>
              <a:endParaRPr sz="1500"/>
            </a:p>
          </p:txBody>
        </p:sp>
        <p:sp>
          <p:nvSpPr>
            <p:cNvPr id="30" name="Load Test">
              <a:extLst>
                <a:ext uri="{FF2B5EF4-FFF2-40B4-BE49-F238E27FC236}">
                  <a16:creationId xmlns:a16="http://schemas.microsoft.com/office/drawing/2014/main" id="{46B29F9D-4B38-EA7B-73E8-092A81C2BD26}"/>
                </a:ext>
              </a:extLst>
            </p:cNvPr>
            <p:cNvSpPr txBox="1"/>
            <p:nvPr/>
          </p:nvSpPr>
          <p:spPr>
            <a:xfrm>
              <a:off x="0" y="185261"/>
              <a:ext cx="2832072" cy="5642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pPr algn="ctr"/>
              <a:r>
                <a:rPr sz="1500"/>
                <a:t>Load Test</a:t>
              </a:r>
            </a:p>
          </p:txBody>
        </p:sp>
      </p:grpSp>
      <p:sp>
        <p:nvSpPr>
          <p:cNvPr id="31" name="Automate this centrally, provide a central record of results">
            <a:extLst>
              <a:ext uri="{FF2B5EF4-FFF2-40B4-BE49-F238E27FC236}">
                <a16:creationId xmlns:a16="http://schemas.microsoft.com/office/drawing/2014/main" id="{BFCCEEE4-3938-2026-1D9E-9FD92430CFC6}"/>
              </a:ext>
            </a:extLst>
          </p:cNvPr>
          <p:cNvSpPr txBox="1"/>
          <p:nvPr/>
        </p:nvSpPr>
        <p:spPr>
          <a:xfrm>
            <a:off x="663230" y="1595463"/>
            <a:ext cx="10220748" cy="4206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sz="2900" b="1">
                <a:solidFill>
                  <a:srgbClr val="000000"/>
                </a:solidFill>
                <a:latin typeface="+mj-lt"/>
                <a:ea typeface="+mj-ea"/>
                <a:cs typeface="+mj-cs"/>
                <a:sym typeface="Helvetica Neue"/>
              </a:defRPr>
            </a:lvl1pPr>
          </a:lstStyle>
          <a:p>
            <a:pPr algn="ctr"/>
            <a:r>
              <a:rPr sz="2400" dirty="0">
                <a:solidFill>
                  <a:srgbClr val="FF0000"/>
                </a:solidFill>
                <a:latin typeface="Verdana" panose="020B0604030504040204" pitchFamily="34" charset="0"/>
                <a:ea typeface="Verdana" panose="020B0604030504040204" pitchFamily="34" charset="0"/>
              </a:rPr>
              <a:t>Automate this centrally, provide a central record of results</a:t>
            </a:r>
          </a:p>
        </p:txBody>
      </p:sp>
      <p:grpSp>
        <p:nvGrpSpPr>
          <p:cNvPr id="32" name="KPIs">
            <a:extLst>
              <a:ext uri="{FF2B5EF4-FFF2-40B4-BE49-F238E27FC236}">
                <a16:creationId xmlns:a16="http://schemas.microsoft.com/office/drawing/2014/main" id="{F7C843E6-F9AE-6C20-76C9-ABD6D9FBE6FF}"/>
              </a:ext>
            </a:extLst>
          </p:cNvPr>
          <p:cNvGrpSpPr/>
          <p:nvPr/>
        </p:nvGrpSpPr>
        <p:grpSpPr>
          <a:xfrm>
            <a:off x="9695088" y="3672125"/>
            <a:ext cx="1416037" cy="467392"/>
            <a:chOff x="0" y="-1"/>
            <a:chExt cx="2832072" cy="934782"/>
          </a:xfrm>
        </p:grpSpPr>
        <p:sp>
          <p:nvSpPr>
            <p:cNvPr id="33" name="Rectangle">
              <a:extLst>
                <a:ext uri="{FF2B5EF4-FFF2-40B4-BE49-F238E27FC236}">
                  <a16:creationId xmlns:a16="http://schemas.microsoft.com/office/drawing/2014/main" id="{0F600812-0C13-380F-4358-59E15D9BBCAE}"/>
                </a:ext>
              </a:extLst>
            </p:cNvPr>
            <p:cNvSpPr/>
            <p:nvPr/>
          </p:nvSpPr>
          <p:spPr>
            <a:xfrm>
              <a:off x="0" y="-1"/>
              <a:ext cx="2832072" cy="934782"/>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3000">
                  <a:solidFill>
                    <a:srgbClr val="FFFFFF"/>
                  </a:solidFill>
                  <a:latin typeface="Helvetica Neue Medium"/>
                  <a:ea typeface="Helvetica Neue Medium"/>
                  <a:cs typeface="Helvetica Neue Medium"/>
                  <a:sym typeface="Helvetica Neue Medium"/>
                </a:defRPr>
              </a:pPr>
              <a:endParaRPr sz="1500"/>
            </a:p>
          </p:txBody>
        </p:sp>
        <p:sp>
          <p:nvSpPr>
            <p:cNvPr id="34" name="KPIs">
              <a:extLst>
                <a:ext uri="{FF2B5EF4-FFF2-40B4-BE49-F238E27FC236}">
                  <a16:creationId xmlns:a16="http://schemas.microsoft.com/office/drawing/2014/main" id="{2E29A828-43D7-4092-90CE-5FFE82502D2E}"/>
                </a:ext>
              </a:extLst>
            </p:cNvPr>
            <p:cNvSpPr txBox="1"/>
            <p:nvPr/>
          </p:nvSpPr>
          <p:spPr>
            <a:xfrm>
              <a:off x="0" y="185261"/>
              <a:ext cx="2832072" cy="5642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pPr algn="ctr"/>
              <a:r>
                <a:rPr sz="1500"/>
                <a:t>KPIs</a:t>
              </a:r>
            </a:p>
          </p:txBody>
        </p:sp>
      </p:grpSp>
      <p:grpSp>
        <p:nvGrpSpPr>
          <p:cNvPr id="35" name="End-to-end Test">
            <a:extLst>
              <a:ext uri="{FF2B5EF4-FFF2-40B4-BE49-F238E27FC236}">
                <a16:creationId xmlns:a16="http://schemas.microsoft.com/office/drawing/2014/main" id="{999B1847-3132-2DBD-2B28-20D79D91D8B7}"/>
              </a:ext>
            </a:extLst>
          </p:cNvPr>
          <p:cNvGrpSpPr/>
          <p:nvPr/>
        </p:nvGrpSpPr>
        <p:grpSpPr>
          <a:xfrm>
            <a:off x="7541534" y="3672125"/>
            <a:ext cx="1416038" cy="467392"/>
            <a:chOff x="-1" y="22568"/>
            <a:chExt cx="2832073" cy="934782"/>
          </a:xfrm>
        </p:grpSpPr>
        <p:sp>
          <p:nvSpPr>
            <p:cNvPr id="36" name="Rectangle">
              <a:extLst>
                <a:ext uri="{FF2B5EF4-FFF2-40B4-BE49-F238E27FC236}">
                  <a16:creationId xmlns:a16="http://schemas.microsoft.com/office/drawing/2014/main" id="{3E4047C6-02B9-0691-1DA0-66DD82F8ABC5}"/>
                </a:ext>
              </a:extLst>
            </p:cNvPr>
            <p:cNvSpPr/>
            <p:nvPr/>
          </p:nvSpPr>
          <p:spPr>
            <a:xfrm>
              <a:off x="-1" y="22568"/>
              <a:ext cx="2832073" cy="934782"/>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2900">
                  <a:solidFill>
                    <a:srgbClr val="FFFFFF"/>
                  </a:solidFill>
                  <a:latin typeface="Helvetica Neue Medium"/>
                  <a:ea typeface="Helvetica Neue Medium"/>
                  <a:cs typeface="Helvetica Neue Medium"/>
                  <a:sym typeface="Helvetica Neue Medium"/>
                </a:defRPr>
              </a:pPr>
              <a:endParaRPr sz="1450"/>
            </a:p>
          </p:txBody>
        </p:sp>
        <p:sp>
          <p:nvSpPr>
            <p:cNvPr id="37" name="End-to-end Test">
              <a:extLst>
                <a:ext uri="{FF2B5EF4-FFF2-40B4-BE49-F238E27FC236}">
                  <a16:creationId xmlns:a16="http://schemas.microsoft.com/office/drawing/2014/main" id="{B531191C-D885-FCBE-D430-C3EB688E3D08}"/>
                </a:ext>
              </a:extLst>
            </p:cNvPr>
            <p:cNvSpPr txBox="1"/>
            <p:nvPr/>
          </p:nvSpPr>
          <p:spPr>
            <a:xfrm>
              <a:off x="-1" y="215526"/>
              <a:ext cx="2832073" cy="5488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defTabSz="825500">
                <a:defRPr sz="2900">
                  <a:solidFill>
                    <a:srgbClr val="FFFFFF"/>
                  </a:solidFill>
                  <a:latin typeface="Helvetica Neue Medium"/>
                  <a:ea typeface="Helvetica Neue Medium"/>
                  <a:cs typeface="Helvetica Neue Medium"/>
                  <a:sym typeface="Helvetica Neue Medium"/>
                </a:defRPr>
              </a:lvl1pPr>
            </a:lstStyle>
            <a:p>
              <a:pPr algn="ctr"/>
              <a:r>
                <a:rPr sz="1450"/>
                <a:t>End-to-end Test</a:t>
              </a:r>
            </a:p>
          </p:txBody>
        </p:sp>
      </p:grpSp>
      <p:grpSp>
        <p:nvGrpSpPr>
          <p:cNvPr id="38" name="Develop">
            <a:extLst>
              <a:ext uri="{FF2B5EF4-FFF2-40B4-BE49-F238E27FC236}">
                <a16:creationId xmlns:a16="http://schemas.microsoft.com/office/drawing/2014/main" id="{87BDE138-D2DB-9858-1C0C-61550C932EB4}"/>
              </a:ext>
            </a:extLst>
          </p:cNvPr>
          <p:cNvGrpSpPr/>
          <p:nvPr/>
        </p:nvGrpSpPr>
        <p:grpSpPr>
          <a:xfrm>
            <a:off x="1080878" y="2746508"/>
            <a:ext cx="1416037" cy="635003"/>
            <a:chOff x="0" y="-1"/>
            <a:chExt cx="2832072" cy="1270004"/>
          </a:xfrm>
        </p:grpSpPr>
        <p:sp>
          <p:nvSpPr>
            <p:cNvPr id="39" name="Rectangle">
              <a:extLst>
                <a:ext uri="{FF2B5EF4-FFF2-40B4-BE49-F238E27FC236}">
                  <a16:creationId xmlns:a16="http://schemas.microsoft.com/office/drawing/2014/main" id="{DDC4D08D-5D52-AE25-47ED-709C6643E983}"/>
                </a:ext>
              </a:extLst>
            </p:cNvPr>
            <p:cNvSpPr/>
            <p:nvPr/>
          </p:nvSpPr>
          <p:spPr>
            <a:xfrm>
              <a:off x="0" y="-1"/>
              <a:ext cx="2832072" cy="1270004"/>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4200">
                  <a:solidFill>
                    <a:srgbClr val="FFFFFF"/>
                  </a:solidFill>
                  <a:latin typeface="Helvetica Neue Medium"/>
                  <a:ea typeface="Helvetica Neue Medium"/>
                  <a:cs typeface="Helvetica Neue Medium"/>
                  <a:sym typeface="Helvetica Neue Medium"/>
                </a:defRPr>
              </a:pPr>
              <a:endParaRPr sz="2100"/>
            </a:p>
          </p:txBody>
        </p:sp>
        <p:sp>
          <p:nvSpPr>
            <p:cNvPr id="40" name="Develop">
              <a:extLst>
                <a:ext uri="{FF2B5EF4-FFF2-40B4-BE49-F238E27FC236}">
                  <a16:creationId xmlns:a16="http://schemas.microsoft.com/office/drawing/2014/main" id="{F08CD30E-4B65-84A9-53D3-C51DF87F53D2}"/>
                </a:ext>
              </a:extLst>
            </p:cNvPr>
            <p:cNvSpPr txBox="1"/>
            <p:nvPr/>
          </p:nvSpPr>
          <p:spPr>
            <a:xfrm>
              <a:off x="0" y="260539"/>
              <a:ext cx="2832072" cy="74892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defTabSz="825500">
                <a:defRPr sz="4200">
                  <a:solidFill>
                    <a:srgbClr val="FFFFFF"/>
                  </a:solidFill>
                  <a:latin typeface="Helvetica Neue Medium"/>
                  <a:ea typeface="Helvetica Neue Medium"/>
                  <a:cs typeface="Helvetica Neue Medium"/>
                  <a:sym typeface="Helvetica Neue Medium"/>
                </a:defRPr>
              </a:lvl1pPr>
            </a:lstStyle>
            <a:p>
              <a:pPr algn="ctr"/>
              <a:r>
                <a:rPr sz="2100"/>
                <a:t>Develop</a:t>
              </a:r>
            </a:p>
          </p:txBody>
        </p:sp>
      </p:grpSp>
      <p:grpSp>
        <p:nvGrpSpPr>
          <p:cNvPr id="41" name="Build">
            <a:extLst>
              <a:ext uri="{FF2B5EF4-FFF2-40B4-BE49-F238E27FC236}">
                <a16:creationId xmlns:a16="http://schemas.microsoft.com/office/drawing/2014/main" id="{FA664D1F-015A-CF3B-2AAA-9A6AB2796007}"/>
              </a:ext>
            </a:extLst>
          </p:cNvPr>
          <p:cNvGrpSpPr/>
          <p:nvPr/>
        </p:nvGrpSpPr>
        <p:grpSpPr>
          <a:xfrm>
            <a:off x="3234430" y="2746508"/>
            <a:ext cx="1416037" cy="635003"/>
            <a:chOff x="-1" y="-1"/>
            <a:chExt cx="2832073" cy="1270004"/>
          </a:xfrm>
        </p:grpSpPr>
        <p:sp>
          <p:nvSpPr>
            <p:cNvPr id="42" name="Rectangle">
              <a:extLst>
                <a:ext uri="{FF2B5EF4-FFF2-40B4-BE49-F238E27FC236}">
                  <a16:creationId xmlns:a16="http://schemas.microsoft.com/office/drawing/2014/main" id="{2A83BAB2-EB82-1B3A-C31E-D5FC5AB321FF}"/>
                </a:ext>
              </a:extLst>
            </p:cNvPr>
            <p:cNvSpPr/>
            <p:nvPr/>
          </p:nvSpPr>
          <p:spPr>
            <a:xfrm>
              <a:off x="-1" y="-1"/>
              <a:ext cx="2832073" cy="1270004"/>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4200">
                  <a:solidFill>
                    <a:srgbClr val="FFFFFF"/>
                  </a:solidFill>
                  <a:latin typeface="Helvetica Neue Medium"/>
                  <a:ea typeface="Helvetica Neue Medium"/>
                  <a:cs typeface="Helvetica Neue Medium"/>
                  <a:sym typeface="Helvetica Neue Medium"/>
                </a:defRPr>
              </a:pPr>
              <a:endParaRPr sz="2100"/>
            </a:p>
          </p:txBody>
        </p:sp>
        <p:sp>
          <p:nvSpPr>
            <p:cNvPr id="43" name="Build">
              <a:extLst>
                <a:ext uri="{FF2B5EF4-FFF2-40B4-BE49-F238E27FC236}">
                  <a16:creationId xmlns:a16="http://schemas.microsoft.com/office/drawing/2014/main" id="{F96EC28C-70F9-D775-2B78-B3C6BAFB2F67}"/>
                </a:ext>
              </a:extLst>
            </p:cNvPr>
            <p:cNvSpPr txBox="1"/>
            <p:nvPr/>
          </p:nvSpPr>
          <p:spPr>
            <a:xfrm>
              <a:off x="-1" y="260539"/>
              <a:ext cx="2832073" cy="74892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defTabSz="825500">
                <a:defRPr sz="4200">
                  <a:solidFill>
                    <a:srgbClr val="FFFFFF"/>
                  </a:solidFill>
                  <a:latin typeface="Helvetica Neue Medium"/>
                  <a:ea typeface="Helvetica Neue Medium"/>
                  <a:cs typeface="Helvetica Neue Medium"/>
                  <a:sym typeface="Helvetica Neue Medium"/>
                </a:defRPr>
              </a:lvl1pPr>
            </a:lstStyle>
            <a:p>
              <a:pPr algn="ctr"/>
              <a:r>
                <a:rPr sz="2100"/>
                <a:t>Build</a:t>
              </a:r>
            </a:p>
          </p:txBody>
        </p:sp>
      </p:grpSp>
      <p:grpSp>
        <p:nvGrpSpPr>
          <p:cNvPr id="44" name="Test">
            <a:extLst>
              <a:ext uri="{FF2B5EF4-FFF2-40B4-BE49-F238E27FC236}">
                <a16:creationId xmlns:a16="http://schemas.microsoft.com/office/drawing/2014/main" id="{D00FB190-DF06-AAD8-EF61-337531381727}"/>
              </a:ext>
            </a:extLst>
          </p:cNvPr>
          <p:cNvGrpSpPr/>
          <p:nvPr/>
        </p:nvGrpSpPr>
        <p:grpSpPr>
          <a:xfrm>
            <a:off x="5387982" y="2746508"/>
            <a:ext cx="1416037" cy="635003"/>
            <a:chOff x="0" y="-1"/>
            <a:chExt cx="2832072" cy="1270004"/>
          </a:xfrm>
        </p:grpSpPr>
        <p:sp>
          <p:nvSpPr>
            <p:cNvPr id="45" name="Rectangle">
              <a:extLst>
                <a:ext uri="{FF2B5EF4-FFF2-40B4-BE49-F238E27FC236}">
                  <a16:creationId xmlns:a16="http://schemas.microsoft.com/office/drawing/2014/main" id="{D96A79C7-CBBC-58C9-5650-3B6C6E31EAF8}"/>
                </a:ext>
              </a:extLst>
            </p:cNvPr>
            <p:cNvSpPr/>
            <p:nvPr/>
          </p:nvSpPr>
          <p:spPr>
            <a:xfrm>
              <a:off x="0" y="-1"/>
              <a:ext cx="2832072" cy="1270004"/>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4200">
                  <a:solidFill>
                    <a:srgbClr val="FFFFFF"/>
                  </a:solidFill>
                  <a:latin typeface="Helvetica Neue Medium"/>
                  <a:ea typeface="Helvetica Neue Medium"/>
                  <a:cs typeface="Helvetica Neue Medium"/>
                  <a:sym typeface="Helvetica Neue Medium"/>
                </a:defRPr>
              </a:pPr>
              <a:endParaRPr sz="2100"/>
            </a:p>
          </p:txBody>
        </p:sp>
        <p:sp>
          <p:nvSpPr>
            <p:cNvPr id="46" name="Test">
              <a:extLst>
                <a:ext uri="{FF2B5EF4-FFF2-40B4-BE49-F238E27FC236}">
                  <a16:creationId xmlns:a16="http://schemas.microsoft.com/office/drawing/2014/main" id="{2A9FEB57-929F-5A86-3595-9496407185AF}"/>
                </a:ext>
              </a:extLst>
            </p:cNvPr>
            <p:cNvSpPr txBox="1"/>
            <p:nvPr/>
          </p:nvSpPr>
          <p:spPr>
            <a:xfrm>
              <a:off x="0" y="260539"/>
              <a:ext cx="2832072" cy="74892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defTabSz="825500">
                <a:defRPr sz="4200">
                  <a:solidFill>
                    <a:srgbClr val="FFFFFF"/>
                  </a:solidFill>
                  <a:latin typeface="Helvetica Neue Medium"/>
                  <a:ea typeface="Helvetica Neue Medium"/>
                  <a:cs typeface="Helvetica Neue Medium"/>
                  <a:sym typeface="Helvetica Neue Medium"/>
                </a:defRPr>
              </a:lvl1pPr>
            </a:lstStyle>
            <a:p>
              <a:pPr algn="ctr"/>
              <a:r>
                <a:rPr sz="2100"/>
                <a:t>Test</a:t>
              </a:r>
            </a:p>
          </p:txBody>
        </p:sp>
      </p:grpSp>
      <p:grpSp>
        <p:nvGrpSpPr>
          <p:cNvPr id="47" name="Deploy">
            <a:extLst>
              <a:ext uri="{FF2B5EF4-FFF2-40B4-BE49-F238E27FC236}">
                <a16:creationId xmlns:a16="http://schemas.microsoft.com/office/drawing/2014/main" id="{9FB9EDFB-8D71-EE33-97AB-44C5803F197F}"/>
              </a:ext>
            </a:extLst>
          </p:cNvPr>
          <p:cNvGrpSpPr/>
          <p:nvPr/>
        </p:nvGrpSpPr>
        <p:grpSpPr>
          <a:xfrm>
            <a:off x="7541534" y="2746508"/>
            <a:ext cx="1416038" cy="635003"/>
            <a:chOff x="-1" y="-1"/>
            <a:chExt cx="2832073" cy="1270004"/>
          </a:xfrm>
        </p:grpSpPr>
        <p:sp>
          <p:nvSpPr>
            <p:cNvPr id="48" name="Rectangle">
              <a:extLst>
                <a:ext uri="{FF2B5EF4-FFF2-40B4-BE49-F238E27FC236}">
                  <a16:creationId xmlns:a16="http://schemas.microsoft.com/office/drawing/2014/main" id="{20E47EB4-E852-D1B5-16FD-16E502834F51}"/>
                </a:ext>
              </a:extLst>
            </p:cNvPr>
            <p:cNvSpPr/>
            <p:nvPr/>
          </p:nvSpPr>
          <p:spPr>
            <a:xfrm>
              <a:off x="-1" y="-1"/>
              <a:ext cx="2832073" cy="1270004"/>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4200">
                  <a:solidFill>
                    <a:srgbClr val="FFFFFF"/>
                  </a:solidFill>
                  <a:latin typeface="Helvetica Neue Medium"/>
                  <a:ea typeface="Helvetica Neue Medium"/>
                  <a:cs typeface="Helvetica Neue Medium"/>
                  <a:sym typeface="Helvetica Neue Medium"/>
                </a:defRPr>
              </a:pPr>
              <a:endParaRPr sz="2100"/>
            </a:p>
          </p:txBody>
        </p:sp>
        <p:sp>
          <p:nvSpPr>
            <p:cNvPr id="49" name="Deploy">
              <a:extLst>
                <a:ext uri="{FF2B5EF4-FFF2-40B4-BE49-F238E27FC236}">
                  <a16:creationId xmlns:a16="http://schemas.microsoft.com/office/drawing/2014/main" id="{B5B6A0A2-CD05-5361-81AC-5CBD3A9D125E}"/>
                </a:ext>
              </a:extLst>
            </p:cNvPr>
            <p:cNvSpPr txBox="1"/>
            <p:nvPr/>
          </p:nvSpPr>
          <p:spPr>
            <a:xfrm>
              <a:off x="-1" y="260539"/>
              <a:ext cx="2832073" cy="74892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defTabSz="825500">
                <a:defRPr sz="4200">
                  <a:solidFill>
                    <a:srgbClr val="FFFFFF"/>
                  </a:solidFill>
                  <a:latin typeface="Helvetica Neue Medium"/>
                  <a:ea typeface="Helvetica Neue Medium"/>
                  <a:cs typeface="Helvetica Neue Medium"/>
                  <a:sym typeface="Helvetica Neue Medium"/>
                </a:defRPr>
              </a:lvl1pPr>
            </a:lstStyle>
            <a:p>
              <a:pPr algn="ctr"/>
              <a:r>
                <a:rPr sz="2100"/>
                <a:t>Deploy</a:t>
              </a:r>
            </a:p>
          </p:txBody>
        </p:sp>
      </p:grpSp>
      <p:grpSp>
        <p:nvGrpSpPr>
          <p:cNvPr id="50" name="Monitor">
            <a:extLst>
              <a:ext uri="{FF2B5EF4-FFF2-40B4-BE49-F238E27FC236}">
                <a16:creationId xmlns:a16="http://schemas.microsoft.com/office/drawing/2014/main" id="{B67F068F-EA5D-2D4B-964E-B9DA0E65017C}"/>
              </a:ext>
            </a:extLst>
          </p:cNvPr>
          <p:cNvGrpSpPr/>
          <p:nvPr/>
        </p:nvGrpSpPr>
        <p:grpSpPr>
          <a:xfrm>
            <a:off x="9695088" y="2746508"/>
            <a:ext cx="1416037" cy="635003"/>
            <a:chOff x="-1" y="-1"/>
            <a:chExt cx="2832073" cy="1270004"/>
          </a:xfrm>
        </p:grpSpPr>
        <p:sp>
          <p:nvSpPr>
            <p:cNvPr id="51" name="Rectangle">
              <a:extLst>
                <a:ext uri="{FF2B5EF4-FFF2-40B4-BE49-F238E27FC236}">
                  <a16:creationId xmlns:a16="http://schemas.microsoft.com/office/drawing/2014/main" id="{5A3B09C9-F311-502F-FAF1-8052BAA7CF7F}"/>
                </a:ext>
              </a:extLst>
            </p:cNvPr>
            <p:cNvSpPr/>
            <p:nvPr/>
          </p:nvSpPr>
          <p:spPr>
            <a:xfrm>
              <a:off x="-1" y="-1"/>
              <a:ext cx="2832073" cy="1270004"/>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4200">
                  <a:solidFill>
                    <a:srgbClr val="FFFFFF"/>
                  </a:solidFill>
                  <a:latin typeface="Helvetica Neue Medium"/>
                  <a:ea typeface="Helvetica Neue Medium"/>
                  <a:cs typeface="Helvetica Neue Medium"/>
                  <a:sym typeface="Helvetica Neue Medium"/>
                </a:defRPr>
              </a:pPr>
              <a:endParaRPr sz="2100"/>
            </a:p>
          </p:txBody>
        </p:sp>
        <p:sp>
          <p:nvSpPr>
            <p:cNvPr id="52" name="Monitor">
              <a:extLst>
                <a:ext uri="{FF2B5EF4-FFF2-40B4-BE49-F238E27FC236}">
                  <a16:creationId xmlns:a16="http://schemas.microsoft.com/office/drawing/2014/main" id="{237BDA13-F35F-FE53-96D0-C179E3E36F62}"/>
                </a:ext>
              </a:extLst>
            </p:cNvPr>
            <p:cNvSpPr txBox="1"/>
            <p:nvPr/>
          </p:nvSpPr>
          <p:spPr>
            <a:xfrm>
              <a:off x="-1" y="260539"/>
              <a:ext cx="2832073" cy="74892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defTabSz="825500">
                <a:defRPr sz="4200">
                  <a:solidFill>
                    <a:srgbClr val="FFFFFF"/>
                  </a:solidFill>
                  <a:latin typeface="Helvetica Neue Medium"/>
                  <a:ea typeface="Helvetica Neue Medium"/>
                  <a:cs typeface="Helvetica Neue Medium"/>
                  <a:sym typeface="Helvetica Neue Medium"/>
                </a:defRPr>
              </a:lvl1pPr>
            </a:lstStyle>
            <a:p>
              <a:pPr algn="ctr"/>
              <a:r>
                <a:rPr sz="2100"/>
                <a:t>Monitor</a:t>
              </a:r>
            </a:p>
          </p:txBody>
        </p:sp>
      </p:grpSp>
      <p:pic>
        <p:nvPicPr>
          <p:cNvPr id="53" name="Image" descr="Image">
            <a:extLst>
              <a:ext uri="{FF2B5EF4-FFF2-40B4-BE49-F238E27FC236}">
                <a16:creationId xmlns:a16="http://schemas.microsoft.com/office/drawing/2014/main" id="{CE2A92CB-D4D5-3EA7-0788-15780F73464A}"/>
              </a:ext>
            </a:extLst>
          </p:cNvPr>
          <p:cNvPicPr>
            <a:picLocks noChangeAspect="1"/>
          </p:cNvPicPr>
          <p:nvPr/>
        </p:nvPicPr>
        <p:blipFill>
          <a:blip r:embed="rId3"/>
          <a:stretch>
            <a:fillRect/>
          </a:stretch>
        </p:blipFill>
        <p:spPr>
          <a:xfrm>
            <a:off x="7606424" y="4882360"/>
            <a:ext cx="4564067" cy="1897515"/>
          </a:xfrm>
          <a:prstGeom prst="rect">
            <a:avLst/>
          </a:prstGeom>
          <a:ln w="12700">
            <a:miter lim="400000"/>
          </a:ln>
        </p:spPr>
      </p:pic>
      <p:sp>
        <p:nvSpPr>
          <p:cNvPr id="2" name="Arrow: Down 1">
            <a:extLst>
              <a:ext uri="{FF2B5EF4-FFF2-40B4-BE49-F238E27FC236}">
                <a16:creationId xmlns:a16="http://schemas.microsoft.com/office/drawing/2014/main" id="{DE74187F-C9FE-F2CC-5F93-BA524D9B902D}"/>
              </a:ext>
            </a:extLst>
          </p:cNvPr>
          <p:cNvSpPr/>
          <p:nvPr/>
        </p:nvSpPr>
        <p:spPr>
          <a:xfrm>
            <a:off x="4827823" y="2048937"/>
            <a:ext cx="560159" cy="392882"/>
          </a:xfrm>
          <a:prstGeom prst="downArrow">
            <a:avLst/>
          </a:prstGeom>
          <a:solidFill>
            <a:schemeClr val="tx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solidFill>
                <a:schemeClr val="tx1"/>
              </a:solidFill>
            </a:endParaRPr>
          </a:p>
        </p:txBody>
      </p:sp>
      <p:grpSp>
        <p:nvGrpSpPr>
          <p:cNvPr id="54" name="0…………….">
            <a:extLst>
              <a:ext uri="{FF2B5EF4-FFF2-40B4-BE49-F238E27FC236}">
                <a16:creationId xmlns:a16="http://schemas.microsoft.com/office/drawing/2014/main" id="{9C1DA5A1-03E9-9098-89EB-CA8CDAC5AC77}"/>
              </a:ext>
            </a:extLst>
          </p:cNvPr>
          <p:cNvGrpSpPr/>
          <p:nvPr/>
        </p:nvGrpSpPr>
        <p:grpSpPr>
          <a:xfrm>
            <a:off x="7376990" y="2512073"/>
            <a:ext cx="3898694" cy="1897515"/>
            <a:chOff x="-1" y="-1"/>
            <a:chExt cx="7797385" cy="7283374"/>
          </a:xfrm>
        </p:grpSpPr>
        <p:sp>
          <p:nvSpPr>
            <p:cNvPr id="55" name="Rectangle">
              <a:extLst>
                <a:ext uri="{FF2B5EF4-FFF2-40B4-BE49-F238E27FC236}">
                  <a16:creationId xmlns:a16="http://schemas.microsoft.com/office/drawing/2014/main" id="{40E43720-224B-A1E3-D782-FC00D20BE8BC}"/>
                </a:ext>
              </a:extLst>
            </p:cNvPr>
            <p:cNvSpPr/>
            <p:nvPr/>
          </p:nvSpPr>
          <p:spPr>
            <a:xfrm>
              <a:off x="-1" y="-1"/>
              <a:ext cx="7797385" cy="7283374"/>
            </a:xfrm>
            <a:prstGeom prst="rect">
              <a:avLst/>
            </a:prstGeom>
            <a:noFill/>
            <a:ln w="63500" cap="flat">
              <a:solidFill>
                <a:srgbClr val="000000"/>
              </a:solidFill>
              <a:prstDash val="solid"/>
              <a:miter lim="400000"/>
            </a:ln>
            <a:effectLst/>
          </p:spPr>
          <p:txBody>
            <a:bodyPr wrap="square" lIns="25400" tIns="25400" rIns="25400" bIns="25400" numCol="1" anchor="ctr">
              <a:noAutofit/>
            </a:bodyPr>
            <a:lstStyle/>
            <a:p>
              <a:pPr algn="ct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56" name="0…………….">
              <a:extLst>
                <a:ext uri="{FF2B5EF4-FFF2-40B4-BE49-F238E27FC236}">
                  <a16:creationId xmlns:a16="http://schemas.microsoft.com/office/drawing/2014/main" id="{0906767D-4993-9F52-6E59-27A2B08A329C}"/>
                </a:ext>
              </a:extLst>
            </p:cNvPr>
            <p:cNvSpPr txBox="1"/>
            <p:nvPr/>
          </p:nvSpPr>
          <p:spPr>
            <a:xfrm>
              <a:off x="31749" y="3344168"/>
              <a:ext cx="7733885" cy="59503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defTabSz="825500">
                <a:defRPr sz="3200">
                  <a:solidFill>
                    <a:srgbClr val="FFFFFF"/>
                  </a:solidFill>
                  <a:latin typeface="Helvetica Neue Medium"/>
                  <a:ea typeface="Helvetica Neue Medium"/>
                  <a:cs typeface="Helvetica Neue Medium"/>
                  <a:sym typeface="Helvetica Neue Medium"/>
                </a:defRPr>
              </a:lvl1pPr>
            </a:lstStyle>
            <a:p>
              <a:pPr algn="ctr"/>
              <a:r>
                <a:rPr sz="1600"/>
                <a:t>0…………….</a:t>
              </a:r>
            </a:p>
          </p:txBody>
        </p:sp>
      </p:grpSp>
      <p:sp>
        <p:nvSpPr>
          <p:cNvPr id="57" name="Arrow: Down 56">
            <a:extLst>
              <a:ext uri="{FF2B5EF4-FFF2-40B4-BE49-F238E27FC236}">
                <a16:creationId xmlns:a16="http://schemas.microsoft.com/office/drawing/2014/main" id="{46E03583-0AFC-58C8-CF29-4F83B1DECB6C}"/>
              </a:ext>
            </a:extLst>
          </p:cNvPr>
          <p:cNvSpPr/>
          <p:nvPr/>
        </p:nvSpPr>
        <p:spPr>
          <a:xfrm>
            <a:off x="8990489" y="2054997"/>
            <a:ext cx="560159" cy="406412"/>
          </a:xfrm>
          <a:prstGeom prst="downArrow">
            <a:avLst/>
          </a:prstGeom>
          <a:solidFill>
            <a:schemeClr val="tx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solidFill>
                <a:schemeClr val="tx1"/>
              </a:solidFill>
            </a:endParaRPr>
          </a:p>
        </p:txBody>
      </p:sp>
    </p:spTree>
    <p:extLst>
      <p:ext uri="{BB962C8B-B14F-4D97-AF65-F5344CB8AC3E}">
        <p14:creationId xmlns:p14="http://schemas.microsoft.com/office/powerpoint/2010/main" val="1052147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fade">
                                      <p:cBhvr>
                                        <p:cTn id="13" dur="500"/>
                                        <p:tgtEl>
                                          <p:spTgt spid="57"/>
                                        </p:tgtEl>
                                      </p:cBhvr>
                                    </p:animEffect>
                                  </p:childTnLst>
                                </p:cTn>
                              </p:par>
                              <p:par>
                                <p:cTn id="14" presetID="1" presetClass="entr" presetSubtype="0" fill="hold" nodeType="withEffect">
                                  <p:stCondLst>
                                    <p:cond delay="0"/>
                                  </p:stCondLst>
                                  <p:childTnLst>
                                    <p:set>
                                      <p:cBhvr>
                                        <p:cTn id="15"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Release Pipelines"/>
          <p:cNvSpPr txBox="1">
            <a:spLocks noGrp="1"/>
          </p:cNvSpPr>
          <p:nvPr>
            <p:ph type="title"/>
          </p:nvPr>
        </p:nvSpPr>
        <p:spPr>
          <a:prstGeom prst="rect">
            <a:avLst/>
          </a:prstGeom>
        </p:spPr>
        <p:txBody>
          <a:bodyPr>
            <a:normAutofit/>
          </a:bodyPr>
          <a:lstStyle>
            <a:lvl1pPr>
              <a:defRPr spc="-200"/>
            </a:lvl1pPr>
          </a:lstStyle>
          <a:p>
            <a:r>
              <a:rPr dirty="0"/>
              <a:t>Continuous Delivery </a:t>
            </a:r>
            <a:r>
              <a:rPr lang="en-US" dirty="0"/>
              <a:t>does not mean Immediate Delivery</a:t>
            </a:r>
            <a:endParaRPr dirty="0"/>
          </a:p>
        </p:txBody>
      </p:sp>
      <p:sp>
        <p:nvSpPr>
          <p:cNvPr id="364" name="Even if you are deploying every day, you still have some latency…"/>
          <p:cNvSpPr txBox="1">
            <a:spLocks noGrp="1"/>
          </p:cNvSpPr>
          <p:nvPr>
            <p:ph idx="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dirty="0"/>
              <a:t>Even if you are deploying every day (“continuously”), you still have some latency</a:t>
            </a:r>
          </a:p>
          <a:p>
            <a:r>
              <a:rPr dirty="0"/>
              <a:t>A new feature I develop today won't be released today</a:t>
            </a:r>
          </a:p>
          <a:p>
            <a:r>
              <a:rPr dirty="0"/>
              <a:t>But, a new feature I develop today can begin the </a:t>
            </a:r>
            <a:r>
              <a:rPr b="1" dirty="0"/>
              <a:t>release pipeline </a:t>
            </a:r>
            <a:r>
              <a:rPr dirty="0"/>
              <a:t>today (minimizes risk)</a:t>
            </a:r>
          </a:p>
          <a:p>
            <a:pPr>
              <a:defRPr b="1"/>
            </a:pPr>
            <a:r>
              <a:rPr dirty="0"/>
              <a:t>Release Engineer</a:t>
            </a:r>
            <a:r>
              <a:rPr b="0" dirty="0"/>
              <a:t>: gatekeeper who decides when something is ready to go out, oversees the actual deployment process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92F95-DD34-F3B6-C2C8-8B58B60C18C2}"/>
              </a:ext>
            </a:extLst>
          </p:cNvPr>
          <p:cNvSpPr>
            <a:spLocks noGrp="1"/>
          </p:cNvSpPr>
          <p:nvPr>
            <p:ph type="title"/>
          </p:nvPr>
        </p:nvSpPr>
        <p:spPr/>
        <p:txBody>
          <a:bodyPr/>
          <a:lstStyle/>
          <a:p>
            <a:r>
              <a:rPr lang="en-US" dirty="0"/>
              <a:t>Ways to mitigate deployment risks</a:t>
            </a:r>
          </a:p>
        </p:txBody>
      </p:sp>
      <p:sp>
        <p:nvSpPr>
          <p:cNvPr id="3" name="Content Placeholder 2">
            <a:extLst>
              <a:ext uri="{FF2B5EF4-FFF2-40B4-BE49-F238E27FC236}">
                <a16:creationId xmlns:a16="http://schemas.microsoft.com/office/drawing/2014/main" id="{0979C0C1-FE7B-8264-6B6F-092D2784D0CF}"/>
              </a:ext>
            </a:extLst>
          </p:cNvPr>
          <p:cNvSpPr>
            <a:spLocks noGrp="1"/>
          </p:cNvSpPr>
          <p:nvPr>
            <p:ph idx="1"/>
          </p:nvPr>
        </p:nvSpPr>
        <p:spPr/>
        <p:txBody>
          <a:bodyPr/>
          <a:lstStyle/>
          <a:p>
            <a:r>
              <a:rPr lang="en-US" dirty="0"/>
              <a:t>Use a realistic staging environment</a:t>
            </a:r>
          </a:p>
          <a:p>
            <a:r>
              <a:rPr lang="en-US" dirty="0"/>
              <a:t>Use post-deployment monitoring</a:t>
            </a:r>
          </a:p>
          <a:p>
            <a:r>
              <a:rPr lang="en-US" dirty="0"/>
              <a:t>Use split deployments</a:t>
            </a:r>
          </a:p>
          <a:p>
            <a:r>
              <a:rPr lang="en-US" dirty="0"/>
              <a:t>Use tools to automate deployment tasks</a:t>
            </a:r>
          </a:p>
          <a:p>
            <a:endParaRPr lang="en-US" dirty="0"/>
          </a:p>
        </p:txBody>
      </p:sp>
      <p:sp>
        <p:nvSpPr>
          <p:cNvPr id="4" name="Slide Number Placeholder 3">
            <a:extLst>
              <a:ext uri="{FF2B5EF4-FFF2-40B4-BE49-F238E27FC236}">
                <a16:creationId xmlns:a16="http://schemas.microsoft.com/office/drawing/2014/main" id="{F5B95312-CB1F-8300-572D-C32913533918}"/>
              </a:ext>
            </a:extLst>
          </p:cNvPr>
          <p:cNvSpPr>
            <a:spLocks noGrp="1"/>
          </p:cNvSpPr>
          <p:nvPr>
            <p:ph type="sldNum" sz="quarter" idx="12"/>
          </p:nvPr>
        </p:nvSpPr>
        <p:spPr/>
        <p:txBody>
          <a:bodyPr/>
          <a:lstStyle/>
          <a:p>
            <a:fld id="{20F37917-FD3A-4669-9018-DA04BCDD3D75}" type="slidenum">
              <a:rPr lang="en-US" smtClean="0"/>
              <a:t>32</a:t>
            </a:fld>
            <a:endParaRPr lang="en-US"/>
          </a:p>
        </p:txBody>
      </p:sp>
    </p:spTree>
    <p:extLst>
      <p:ext uri="{BB962C8B-B14F-4D97-AF65-F5344CB8AC3E}">
        <p14:creationId xmlns:p14="http://schemas.microsoft.com/office/powerpoint/2010/main" val="10429455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Test-Stage-Production"/>
          <p:cNvSpPr txBox="1">
            <a:spLocks noGrp="1"/>
          </p:cNvSpPr>
          <p:nvPr>
            <p:ph type="title"/>
          </p:nvPr>
        </p:nvSpPr>
        <p:spPr>
          <a:prstGeom prst="rect">
            <a:avLst/>
          </a:prstGeom>
        </p:spPr>
        <p:txBody>
          <a:bodyPr/>
          <a:lstStyle/>
          <a:p>
            <a:r>
              <a:rPr lang="en-US" dirty="0"/>
              <a:t>Build a staging environment to qualify features for delivery</a:t>
            </a:r>
            <a:endParaRPr dirty="0"/>
          </a:p>
        </p:txBody>
      </p:sp>
      <p:grpSp>
        <p:nvGrpSpPr>
          <p:cNvPr id="278" name="Testing Environment"/>
          <p:cNvGrpSpPr/>
          <p:nvPr/>
        </p:nvGrpSpPr>
        <p:grpSpPr>
          <a:xfrm>
            <a:off x="1723920" y="3711712"/>
            <a:ext cx="1288906" cy="1585111"/>
            <a:chOff x="0" y="0"/>
            <a:chExt cx="2577810" cy="3170219"/>
          </a:xfrm>
        </p:grpSpPr>
        <p:sp>
          <p:nvSpPr>
            <p:cNvPr id="276" name="Rectangle"/>
            <p:cNvSpPr/>
            <p:nvPr/>
          </p:nvSpPr>
          <p:spPr>
            <a:xfrm>
              <a:off x="0" y="0"/>
              <a:ext cx="2577810" cy="3170219"/>
            </a:xfrm>
            <a:prstGeom prst="rect">
              <a:avLst/>
            </a:prstGeom>
            <a:solidFill>
              <a:srgbClr val="516D7C"/>
            </a:solidFill>
            <a:ln w="12700" cap="flat">
              <a:noFill/>
              <a:miter lim="400000"/>
            </a:ln>
            <a:effectLst>
              <a:outerShdw blurRad="50800" dist="25400" dir="5400000" rotWithShape="0">
                <a:srgbClr val="000000">
                  <a:alpha val="50000"/>
                </a:srgbClr>
              </a:outerShdw>
            </a:effectLst>
          </p:spPr>
          <p:txBody>
            <a:bodyPr wrap="square" lIns="25400" tIns="25400" rIns="25400" bIns="25400" numCol="1" anchor="t">
              <a:noAutofit/>
            </a:bodyPr>
            <a:lstStyle/>
            <a:p>
              <a:pPr algn="ctr" defTabSz="410765">
                <a:defRPr sz="3200">
                  <a:solidFill>
                    <a:srgbClr val="FFFFFF"/>
                  </a:solidFill>
                  <a:latin typeface="Helvetica Light"/>
                  <a:ea typeface="Helvetica Light"/>
                  <a:cs typeface="Helvetica Light"/>
                  <a:sym typeface="Helvetica Light"/>
                </a:defRPr>
              </a:pPr>
              <a:endParaRPr sz="1600"/>
            </a:p>
          </p:txBody>
        </p:sp>
        <p:sp>
          <p:nvSpPr>
            <p:cNvPr id="277" name="Testing Environment"/>
            <p:cNvSpPr txBox="1"/>
            <p:nvPr/>
          </p:nvSpPr>
          <p:spPr>
            <a:xfrm>
              <a:off x="0" y="0"/>
              <a:ext cx="2577810" cy="112915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8" tIns="35718" rIns="35718" bIns="35718" numCol="1" anchor="t">
              <a:spAutoFit/>
            </a:bodyPr>
            <a:lstStyle>
              <a:lvl1pPr algn="ctr" defTabSz="821529">
                <a:defRPr sz="3200">
                  <a:solidFill>
                    <a:srgbClr val="FFFFFF"/>
                  </a:solidFill>
                  <a:latin typeface="Helvetica Light"/>
                  <a:ea typeface="Helvetica Light"/>
                  <a:cs typeface="Helvetica Light"/>
                  <a:sym typeface="Helvetica Light"/>
                </a:defRPr>
              </a:lvl1pPr>
            </a:lstStyle>
            <a:p>
              <a:r>
                <a:rPr sz="1600"/>
                <a:t>Testing Environment</a:t>
              </a:r>
            </a:p>
          </p:txBody>
        </p:sp>
      </p:grpSp>
      <p:grpSp>
        <p:nvGrpSpPr>
          <p:cNvPr id="281" name="Staging Environment"/>
          <p:cNvGrpSpPr/>
          <p:nvPr/>
        </p:nvGrpSpPr>
        <p:grpSpPr>
          <a:xfrm>
            <a:off x="3646821" y="3711712"/>
            <a:ext cx="2075134" cy="1585111"/>
            <a:chOff x="0" y="0"/>
            <a:chExt cx="4150266" cy="3170219"/>
          </a:xfrm>
        </p:grpSpPr>
        <p:sp>
          <p:nvSpPr>
            <p:cNvPr id="279" name="Rectangle"/>
            <p:cNvSpPr/>
            <p:nvPr/>
          </p:nvSpPr>
          <p:spPr>
            <a:xfrm>
              <a:off x="0" y="0"/>
              <a:ext cx="4150266" cy="3170219"/>
            </a:xfrm>
            <a:prstGeom prst="rect">
              <a:avLst/>
            </a:prstGeom>
            <a:solidFill>
              <a:srgbClr val="516D7C"/>
            </a:solidFill>
            <a:ln w="12700" cap="flat">
              <a:noFill/>
              <a:miter lim="400000"/>
            </a:ln>
            <a:effectLst>
              <a:outerShdw blurRad="50800" dist="25400" dir="5400000" rotWithShape="0">
                <a:srgbClr val="000000">
                  <a:alpha val="50000"/>
                </a:srgbClr>
              </a:outerShdw>
            </a:effectLst>
          </p:spPr>
          <p:txBody>
            <a:bodyPr wrap="square" lIns="25400" tIns="25400" rIns="25400" bIns="25400" numCol="1" anchor="t">
              <a:noAutofit/>
            </a:bodyPr>
            <a:lstStyle/>
            <a:p>
              <a:pPr algn="ctr" defTabSz="410765">
                <a:defRPr sz="3200">
                  <a:solidFill>
                    <a:srgbClr val="FFFFFF"/>
                  </a:solidFill>
                  <a:latin typeface="Helvetica Light"/>
                  <a:ea typeface="Helvetica Light"/>
                  <a:cs typeface="Helvetica Light"/>
                  <a:sym typeface="Helvetica Light"/>
                </a:defRPr>
              </a:pPr>
              <a:endParaRPr sz="1600"/>
            </a:p>
          </p:txBody>
        </p:sp>
        <p:sp>
          <p:nvSpPr>
            <p:cNvPr id="280" name="Staging Environment"/>
            <p:cNvSpPr txBox="1"/>
            <p:nvPr/>
          </p:nvSpPr>
          <p:spPr>
            <a:xfrm>
              <a:off x="0" y="0"/>
              <a:ext cx="4150266" cy="63670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8" tIns="35718" rIns="35718" bIns="35718" numCol="1" anchor="t">
              <a:spAutoFit/>
            </a:bodyPr>
            <a:lstStyle>
              <a:lvl1pPr algn="ctr" defTabSz="821529">
                <a:defRPr sz="3200">
                  <a:solidFill>
                    <a:srgbClr val="FFFFFF"/>
                  </a:solidFill>
                  <a:latin typeface="Helvetica Light"/>
                  <a:ea typeface="Helvetica Light"/>
                  <a:cs typeface="Helvetica Light"/>
                  <a:sym typeface="Helvetica Light"/>
                </a:defRPr>
              </a:lvl1pPr>
            </a:lstStyle>
            <a:p>
              <a:r>
                <a:rPr sz="1600"/>
                <a:t>Staging Environment</a:t>
              </a:r>
            </a:p>
          </p:txBody>
        </p:sp>
      </p:grpSp>
      <p:grpSp>
        <p:nvGrpSpPr>
          <p:cNvPr id="284" name="Production Environment"/>
          <p:cNvGrpSpPr/>
          <p:nvPr/>
        </p:nvGrpSpPr>
        <p:grpSpPr>
          <a:xfrm>
            <a:off x="6134875" y="3711712"/>
            <a:ext cx="4128318" cy="1585111"/>
            <a:chOff x="-1" y="0"/>
            <a:chExt cx="8256634" cy="3170219"/>
          </a:xfrm>
        </p:grpSpPr>
        <p:sp>
          <p:nvSpPr>
            <p:cNvPr id="282" name="Rectangle"/>
            <p:cNvSpPr/>
            <p:nvPr/>
          </p:nvSpPr>
          <p:spPr>
            <a:xfrm>
              <a:off x="-1" y="0"/>
              <a:ext cx="8256634" cy="3170219"/>
            </a:xfrm>
            <a:prstGeom prst="rect">
              <a:avLst/>
            </a:prstGeom>
            <a:solidFill>
              <a:srgbClr val="516D7C"/>
            </a:solidFill>
            <a:ln w="12700" cap="flat">
              <a:noFill/>
              <a:miter lim="400000"/>
            </a:ln>
            <a:effectLst>
              <a:outerShdw blurRad="50800" dist="25400" dir="5400000" rotWithShape="0">
                <a:srgbClr val="000000">
                  <a:alpha val="50000"/>
                </a:srgbClr>
              </a:outerShdw>
            </a:effectLst>
          </p:spPr>
          <p:txBody>
            <a:bodyPr wrap="square" lIns="25400" tIns="25400" rIns="25400" bIns="25400" numCol="1" anchor="t">
              <a:noAutofit/>
            </a:bodyPr>
            <a:lstStyle/>
            <a:p>
              <a:pPr algn="ctr" defTabSz="410765">
                <a:defRPr sz="3200">
                  <a:solidFill>
                    <a:srgbClr val="FFFFFF"/>
                  </a:solidFill>
                  <a:latin typeface="Helvetica Light"/>
                  <a:ea typeface="Helvetica Light"/>
                  <a:cs typeface="Helvetica Light"/>
                  <a:sym typeface="Helvetica Light"/>
                </a:defRPr>
              </a:pPr>
              <a:endParaRPr sz="1600"/>
            </a:p>
          </p:txBody>
        </p:sp>
        <p:sp>
          <p:nvSpPr>
            <p:cNvPr id="283" name="Production Environment"/>
            <p:cNvSpPr txBox="1"/>
            <p:nvPr/>
          </p:nvSpPr>
          <p:spPr>
            <a:xfrm>
              <a:off x="-1" y="0"/>
              <a:ext cx="8256634" cy="63670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8" tIns="35718" rIns="35718" bIns="35718" numCol="1" anchor="t">
              <a:spAutoFit/>
            </a:bodyPr>
            <a:lstStyle>
              <a:lvl1pPr algn="ctr" defTabSz="821529">
                <a:defRPr sz="3200">
                  <a:solidFill>
                    <a:srgbClr val="FFFFFF"/>
                  </a:solidFill>
                  <a:latin typeface="Helvetica Light"/>
                  <a:ea typeface="Helvetica Light"/>
                  <a:cs typeface="Helvetica Light"/>
                  <a:sym typeface="Helvetica Light"/>
                </a:defRPr>
              </a:lvl1pPr>
            </a:lstStyle>
            <a:p>
              <a:r>
                <a:rPr sz="1600"/>
                <a:t>Production Environment</a:t>
              </a:r>
            </a:p>
          </p:txBody>
        </p:sp>
      </p:grpSp>
      <p:sp>
        <p:nvSpPr>
          <p:cNvPr id="285" name="Line"/>
          <p:cNvSpPr/>
          <p:nvPr/>
        </p:nvSpPr>
        <p:spPr>
          <a:xfrm>
            <a:off x="2368372" y="2789024"/>
            <a:ext cx="2" cy="884554"/>
          </a:xfrm>
          <a:prstGeom prst="line">
            <a:avLst/>
          </a:prstGeom>
          <a:ln w="25400">
            <a:solidFill>
              <a:srgbClr val="000000"/>
            </a:solidFill>
            <a:miter lim="400000"/>
            <a:tailEnd type="triangle"/>
          </a:ln>
        </p:spPr>
        <p:txBody>
          <a:bodyPr lIns="22859" tIns="22859" rIns="22859" bIns="22859"/>
          <a:lstStyle/>
          <a:p>
            <a:pPr algn="ctr" defTabSz="1219169">
              <a:defRPr sz="2400">
                <a:solidFill>
                  <a:srgbClr val="5E5E5E"/>
                </a:solidFill>
              </a:defRPr>
            </a:pPr>
            <a:endParaRPr sz="1200"/>
          </a:p>
        </p:txBody>
      </p:sp>
      <p:sp>
        <p:nvSpPr>
          <p:cNvPr id="286" name="Beta/Dogfooding"/>
          <p:cNvSpPr txBox="1"/>
          <p:nvPr/>
        </p:nvSpPr>
        <p:spPr>
          <a:xfrm>
            <a:off x="3552568" y="2461658"/>
            <a:ext cx="2263639" cy="3337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lvl1pPr algn="ctr" defTabSz="821529">
              <a:defRPr sz="3400" b="1"/>
            </a:lvl1pPr>
          </a:lstStyle>
          <a:p>
            <a:r>
              <a:rPr sz="1700"/>
              <a:t>Beta/Dogfooding</a:t>
            </a:r>
          </a:p>
        </p:txBody>
      </p:sp>
      <p:sp>
        <p:nvSpPr>
          <p:cNvPr id="287" name="Line"/>
          <p:cNvSpPr/>
          <p:nvPr/>
        </p:nvSpPr>
        <p:spPr>
          <a:xfrm>
            <a:off x="8017431" y="2844298"/>
            <a:ext cx="2" cy="863314"/>
          </a:xfrm>
          <a:prstGeom prst="line">
            <a:avLst/>
          </a:prstGeom>
          <a:ln w="25400">
            <a:solidFill>
              <a:srgbClr val="000000"/>
            </a:solidFill>
            <a:miter lim="400000"/>
            <a:tailEnd type="triangle"/>
          </a:ln>
        </p:spPr>
        <p:txBody>
          <a:bodyPr lIns="22859" tIns="22859" rIns="22859" bIns="22859"/>
          <a:lstStyle/>
          <a:p>
            <a:pPr algn="ctr" defTabSz="1219169">
              <a:defRPr sz="2400">
                <a:solidFill>
                  <a:srgbClr val="5E5E5E"/>
                </a:solidFill>
              </a:defRPr>
            </a:pPr>
            <a:endParaRPr sz="1200"/>
          </a:p>
        </p:txBody>
      </p:sp>
      <p:sp>
        <p:nvSpPr>
          <p:cNvPr id="288" name="User Requests"/>
          <p:cNvSpPr txBox="1"/>
          <p:nvPr/>
        </p:nvSpPr>
        <p:spPr>
          <a:xfrm>
            <a:off x="6885613" y="2537807"/>
            <a:ext cx="2263639" cy="3337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lvl1pPr algn="ctr" defTabSz="821529">
              <a:defRPr sz="3400" b="1"/>
            </a:lvl1pPr>
          </a:lstStyle>
          <a:p>
            <a:r>
              <a:rPr sz="1700"/>
              <a:t>User Requests</a:t>
            </a:r>
          </a:p>
        </p:txBody>
      </p:sp>
      <p:sp>
        <p:nvSpPr>
          <p:cNvPr id="289" name="Line"/>
          <p:cNvSpPr/>
          <p:nvPr/>
        </p:nvSpPr>
        <p:spPr>
          <a:xfrm>
            <a:off x="4684387" y="2856259"/>
            <a:ext cx="1" cy="839392"/>
          </a:xfrm>
          <a:prstGeom prst="line">
            <a:avLst/>
          </a:prstGeom>
          <a:ln w="25400">
            <a:solidFill>
              <a:srgbClr val="000000"/>
            </a:solidFill>
            <a:miter lim="400000"/>
            <a:tailEnd type="triangle"/>
          </a:ln>
        </p:spPr>
        <p:txBody>
          <a:bodyPr lIns="22859" tIns="22859" rIns="22859" bIns="22859"/>
          <a:lstStyle/>
          <a:p>
            <a:pPr algn="ctr" defTabSz="1219169">
              <a:defRPr sz="2400">
                <a:solidFill>
                  <a:srgbClr val="5E5E5E"/>
                </a:solidFill>
              </a:defRPr>
            </a:pPr>
            <a:endParaRPr sz="1200"/>
          </a:p>
        </p:txBody>
      </p:sp>
      <p:sp>
        <p:nvSpPr>
          <p:cNvPr id="290" name="Developer Environments"/>
          <p:cNvSpPr txBox="1"/>
          <p:nvPr/>
        </p:nvSpPr>
        <p:spPr>
          <a:xfrm>
            <a:off x="1236553" y="2253909"/>
            <a:ext cx="2263639" cy="5953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lvl1pPr algn="ctr" defTabSz="821529">
              <a:defRPr sz="3400" b="1"/>
            </a:lvl1pPr>
          </a:lstStyle>
          <a:p>
            <a:r>
              <a:rPr sz="1700"/>
              <a:t>Developer Environments</a:t>
            </a:r>
          </a:p>
        </p:txBody>
      </p:sp>
      <p:pic>
        <p:nvPicPr>
          <p:cNvPr id="291" name="Image" descr="Image"/>
          <p:cNvPicPr>
            <a:picLocks noChangeAspect="1"/>
          </p:cNvPicPr>
          <p:nvPr/>
        </p:nvPicPr>
        <p:blipFill>
          <a:blip r:embed="rId3"/>
          <a:stretch>
            <a:fillRect/>
          </a:stretch>
        </p:blipFill>
        <p:spPr>
          <a:xfrm>
            <a:off x="1762014" y="4564679"/>
            <a:ext cx="1212717" cy="126180"/>
          </a:xfrm>
          <a:prstGeom prst="rect">
            <a:avLst/>
          </a:prstGeom>
          <a:ln w="12700">
            <a:miter lim="400000"/>
          </a:ln>
        </p:spPr>
      </p:pic>
      <p:pic>
        <p:nvPicPr>
          <p:cNvPr id="292" name="Image" descr="Image"/>
          <p:cNvPicPr>
            <a:picLocks noChangeAspect="1"/>
          </p:cNvPicPr>
          <p:nvPr/>
        </p:nvPicPr>
        <p:blipFill>
          <a:blip r:embed="rId3"/>
          <a:stretch>
            <a:fillRect/>
          </a:stretch>
        </p:blipFill>
        <p:spPr>
          <a:xfrm>
            <a:off x="4078029" y="4167013"/>
            <a:ext cx="1212717" cy="126180"/>
          </a:xfrm>
          <a:prstGeom prst="rect">
            <a:avLst/>
          </a:prstGeom>
          <a:ln w="12700">
            <a:miter lim="400000"/>
          </a:ln>
        </p:spPr>
      </p:pic>
      <p:pic>
        <p:nvPicPr>
          <p:cNvPr id="293" name="Image" descr="Image"/>
          <p:cNvPicPr>
            <a:picLocks noChangeAspect="1"/>
          </p:cNvPicPr>
          <p:nvPr/>
        </p:nvPicPr>
        <p:blipFill>
          <a:blip r:embed="rId3"/>
          <a:stretch>
            <a:fillRect/>
          </a:stretch>
        </p:blipFill>
        <p:spPr>
          <a:xfrm>
            <a:off x="4078029" y="4432124"/>
            <a:ext cx="1212717" cy="126180"/>
          </a:xfrm>
          <a:prstGeom prst="rect">
            <a:avLst/>
          </a:prstGeom>
          <a:ln w="12700">
            <a:miter lim="400000"/>
          </a:ln>
        </p:spPr>
      </p:pic>
      <p:pic>
        <p:nvPicPr>
          <p:cNvPr id="294" name="Image" descr="Image"/>
          <p:cNvPicPr>
            <a:picLocks noChangeAspect="1"/>
          </p:cNvPicPr>
          <p:nvPr/>
        </p:nvPicPr>
        <p:blipFill>
          <a:blip r:embed="rId3"/>
          <a:stretch>
            <a:fillRect/>
          </a:stretch>
        </p:blipFill>
        <p:spPr>
          <a:xfrm>
            <a:off x="4078029" y="4697234"/>
            <a:ext cx="1212717" cy="126180"/>
          </a:xfrm>
          <a:prstGeom prst="rect">
            <a:avLst/>
          </a:prstGeom>
          <a:ln w="12700">
            <a:miter lim="400000"/>
          </a:ln>
        </p:spPr>
      </p:pic>
      <p:pic>
        <p:nvPicPr>
          <p:cNvPr id="295" name="Image" descr="Image"/>
          <p:cNvPicPr>
            <a:picLocks noChangeAspect="1"/>
          </p:cNvPicPr>
          <p:nvPr/>
        </p:nvPicPr>
        <p:blipFill>
          <a:blip r:embed="rId3"/>
          <a:stretch>
            <a:fillRect/>
          </a:stretch>
        </p:blipFill>
        <p:spPr>
          <a:xfrm>
            <a:off x="4078029" y="4962345"/>
            <a:ext cx="1212717" cy="126180"/>
          </a:xfrm>
          <a:prstGeom prst="rect">
            <a:avLst/>
          </a:prstGeom>
          <a:ln w="12700">
            <a:miter lim="400000"/>
          </a:ln>
        </p:spPr>
      </p:pic>
      <p:pic>
        <p:nvPicPr>
          <p:cNvPr id="296" name="Image" descr="Image"/>
          <p:cNvPicPr>
            <a:picLocks noChangeAspect="1"/>
          </p:cNvPicPr>
          <p:nvPr/>
        </p:nvPicPr>
        <p:blipFill>
          <a:blip r:embed="rId3"/>
          <a:stretch>
            <a:fillRect/>
          </a:stretch>
        </p:blipFill>
        <p:spPr>
          <a:xfrm>
            <a:off x="6238267" y="4167013"/>
            <a:ext cx="1212717" cy="126180"/>
          </a:xfrm>
          <a:prstGeom prst="rect">
            <a:avLst/>
          </a:prstGeom>
          <a:ln w="12700">
            <a:miter lim="400000"/>
          </a:ln>
        </p:spPr>
      </p:pic>
      <p:pic>
        <p:nvPicPr>
          <p:cNvPr id="297" name="Image" descr="Image"/>
          <p:cNvPicPr>
            <a:picLocks noChangeAspect="1"/>
          </p:cNvPicPr>
          <p:nvPr/>
        </p:nvPicPr>
        <p:blipFill>
          <a:blip r:embed="rId3"/>
          <a:stretch>
            <a:fillRect/>
          </a:stretch>
        </p:blipFill>
        <p:spPr>
          <a:xfrm>
            <a:off x="6238267" y="4432124"/>
            <a:ext cx="1212717" cy="126180"/>
          </a:xfrm>
          <a:prstGeom prst="rect">
            <a:avLst/>
          </a:prstGeom>
          <a:ln w="12700">
            <a:miter lim="400000"/>
          </a:ln>
        </p:spPr>
      </p:pic>
      <p:pic>
        <p:nvPicPr>
          <p:cNvPr id="298" name="Image" descr="Image"/>
          <p:cNvPicPr>
            <a:picLocks noChangeAspect="1"/>
          </p:cNvPicPr>
          <p:nvPr/>
        </p:nvPicPr>
        <p:blipFill>
          <a:blip r:embed="rId3"/>
          <a:stretch>
            <a:fillRect/>
          </a:stretch>
        </p:blipFill>
        <p:spPr>
          <a:xfrm>
            <a:off x="6238267" y="4697234"/>
            <a:ext cx="1212717" cy="126180"/>
          </a:xfrm>
          <a:prstGeom prst="rect">
            <a:avLst/>
          </a:prstGeom>
          <a:ln w="12700">
            <a:miter lim="400000"/>
          </a:ln>
        </p:spPr>
      </p:pic>
      <p:pic>
        <p:nvPicPr>
          <p:cNvPr id="299" name="Image" descr="Image"/>
          <p:cNvPicPr>
            <a:picLocks noChangeAspect="1"/>
          </p:cNvPicPr>
          <p:nvPr/>
        </p:nvPicPr>
        <p:blipFill>
          <a:blip r:embed="rId3"/>
          <a:stretch>
            <a:fillRect/>
          </a:stretch>
        </p:blipFill>
        <p:spPr>
          <a:xfrm>
            <a:off x="6238267" y="4962345"/>
            <a:ext cx="1212717" cy="126180"/>
          </a:xfrm>
          <a:prstGeom prst="rect">
            <a:avLst/>
          </a:prstGeom>
          <a:ln w="12700">
            <a:miter lim="400000"/>
          </a:ln>
        </p:spPr>
      </p:pic>
      <p:pic>
        <p:nvPicPr>
          <p:cNvPr id="300" name="Image" descr="Image"/>
          <p:cNvPicPr>
            <a:picLocks noChangeAspect="1"/>
          </p:cNvPicPr>
          <p:nvPr/>
        </p:nvPicPr>
        <p:blipFill>
          <a:blip r:embed="rId3"/>
          <a:stretch>
            <a:fillRect/>
          </a:stretch>
        </p:blipFill>
        <p:spPr>
          <a:xfrm>
            <a:off x="7555173" y="4167013"/>
            <a:ext cx="1212717" cy="126180"/>
          </a:xfrm>
          <a:prstGeom prst="rect">
            <a:avLst/>
          </a:prstGeom>
          <a:ln w="12700">
            <a:miter lim="400000"/>
          </a:ln>
        </p:spPr>
      </p:pic>
      <p:pic>
        <p:nvPicPr>
          <p:cNvPr id="301" name="Image" descr="Image"/>
          <p:cNvPicPr>
            <a:picLocks noChangeAspect="1"/>
          </p:cNvPicPr>
          <p:nvPr/>
        </p:nvPicPr>
        <p:blipFill>
          <a:blip r:embed="rId3"/>
          <a:stretch>
            <a:fillRect/>
          </a:stretch>
        </p:blipFill>
        <p:spPr>
          <a:xfrm>
            <a:off x="7555173" y="4432124"/>
            <a:ext cx="1212717" cy="126180"/>
          </a:xfrm>
          <a:prstGeom prst="rect">
            <a:avLst/>
          </a:prstGeom>
          <a:ln w="12700">
            <a:miter lim="400000"/>
          </a:ln>
        </p:spPr>
      </p:pic>
      <p:pic>
        <p:nvPicPr>
          <p:cNvPr id="302" name="Image" descr="Image"/>
          <p:cNvPicPr>
            <a:picLocks noChangeAspect="1"/>
          </p:cNvPicPr>
          <p:nvPr/>
        </p:nvPicPr>
        <p:blipFill>
          <a:blip r:embed="rId3"/>
          <a:stretch>
            <a:fillRect/>
          </a:stretch>
        </p:blipFill>
        <p:spPr>
          <a:xfrm>
            <a:off x="7555173" y="4697234"/>
            <a:ext cx="1212717" cy="126180"/>
          </a:xfrm>
          <a:prstGeom prst="rect">
            <a:avLst/>
          </a:prstGeom>
          <a:ln w="12700">
            <a:miter lim="400000"/>
          </a:ln>
        </p:spPr>
      </p:pic>
      <p:pic>
        <p:nvPicPr>
          <p:cNvPr id="303" name="Image" descr="Image"/>
          <p:cNvPicPr>
            <a:picLocks noChangeAspect="1"/>
          </p:cNvPicPr>
          <p:nvPr/>
        </p:nvPicPr>
        <p:blipFill>
          <a:blip r:embed="rId3"/>
          <a:stretch>
            <a:fillRect/>
          </a:stretch>
        </p:blipFill>
        <p:spPr>
          <a:xfrm>
            <a:off x="7555173" y="4962345"/>
            <a:ext cx="1212717" cy="126180"/>
          </a:xfrm>
          <a:prstGeom prst="rect">
            <a:avLst/>
          </a:prstGeom>
          <a:ln w="12700">
            <a:miter lim="400000"/>
          </a:ln>
        </p:spPr>
      </p:pic>
      <p:pic>
        <p:nvPicPr>
          <p:cNvPr id="304" name="Image" descr="Image"/>
          <p:cNvPicPr>
            <a:picLocks noChangeAspect="1"/>
          </p:cNvPicPr>
          <p:nvPr/>
        </p:nvPicPr>
        <p:blipFill>
          <a:blip r:embed="rId3"/>
          <a:stretch>
            <a:fillRect/>
          </a:stretch>
        </p:blipFill>
        <p:spPr>
          <a:xfrm>
            <a:off x="8872078" y="4167013"/>
            <a:ext cx="1212717" cy="126180"/>
          </a:xfrm>
          <a:prstGeom prst="rect">
            <a:avLst/>
          </a:prstGeom>
          <a:ln w="12700">
            <a:miter lim="400000"/>
          </a:ln>
        </p:spPr>
      </p:pic>
      <p:pic>
        <p:nvPicPr>
          <p:cNvPr id="305" name="Image" descr="Image"/>
          <p:cNvPicPr>
            <a:picLocks noChangeAspect="1"/>
          </p:cNvPicPr>
          <p:nvPr/>
        </p:nvPicPr>
        <p:blipFill>
          <a:blip r:embed="rId3"/>
          <a:stretch>
            <a:fillRect/>
          </a:stretch>
        </p:blipFill>
        <p:spPr>
          <a:xfrm>
            <a:off x="8872078" y="4432124"/>
            <a:ext cx="1212717" cy="126180"/>
          </a:xfrm>
          <a:prstGeom prst="rect">
            <a:avLst/>
          </a:prstGeom>
          <a:ln w="12700">
            <a:miter lim="400000"/>
          </a:ln>
        </p:spPr>
      </p:pic>
      <p:pic>
        <p:nvPicPr>
          <p:cNvPr id="306" name="Image" descr="Image"/>
          <p:cNvPicPr>
            <a:picLocks noChangeAspect="1"/>
          </p:cNvPicPr>
          <p:nvPr/>
        </p:nvPicPr>
        <p:blipFill>
          <a:blip r:embed="rId3"/>
          <a:stretch>
            <a:fillRect/>
          </a:stretch>
        </p:blipFill>
        <p:spPr>
          <a:xfrm>
            <a:off x="8872078" y="4697234"/>
            <a:ext cx="1212717" cy="126180"/>
          </a:xfrm>
          <a:prstGeom prst="rect">
            <a:avLst/>
          </a:prstGeom>
          <a:ln w="12700">
            <a:miter lim="400000"/>
          </a:ln>
        </p:spPr>
      </p:pic>
      <p:pic>
        <p:nvPicPr>
          <p:cNvPr id="307" name="Image" descr="Image"/>
          <p:cNvPicPr>
            <a:picLocks noChangeAspect="1"/>
          </p:cNvPicPr>
          <p:nvPr/>
        </p:nvPicPr>
        <p:blipFill>
          <a:blip r:embed="rId3"/>
          <a:stretch>
            <a:fillRect/>
          </a:stretch>
        </p:blipFill>
        <p:spPr>
          <a:xfrm>
            <a:off x="8872078" y="4962345"/>
            <a:ext cx="1212717" cy="126180"/>
          </a:xfrm>
          <a:prstGeom prst="rect">
            <a:avLst/>
          </a:prstGeom>
          <a:ln w="12700">
            <a:miter lim="400000"/>
          </a:ln>
        </p:spPr>
      </p:pic>
      <p:sp>
        <p:nvSpPr>
          <p:cNvPr id="308" name="Line"/>
          <p:cNvSpPr/>
          <p:nvPr/>
        </p:nvSpPr>
        <p:spPr>
          <a:xfrm>
            <a:off x="1733358" y="5963086"/>
            <a:ext cx="4687019" cy="1"/>
          </a:xfrm>
          <a:prstGeom prst="line">
            <a:avLst/>
          </a:prstGeom>
          <a:ln w="152400">
            <a:solidFill>
              <a:srgbClr val="000000"/>
            </a:solidFill>
            <a:miter lim="400000"/>
            <a:tailEnd type="triangle"/>
          </a:ln>
        </p:spPr>
        <p:txBody>
          <a:bodyPr lIns="22859" tIns="22859" rIns="22859" bIns="22859"/>
          <a:lstStyle/>
          <a:p>
            <a:pPr algn="ctr" defTabSz="1219169">
              <a:defRPr sz="2400">
                <a:solidFill>
                  <a:srgbClr val="5E5E5E"/>
                </a:solidFill>
              </a:defRPr>
            </a:pPr>
            <a:endParaRPr sz="1200"/>
          </a:p>
        </p:txBody>
      </p:sp>
      <p:sp>
        <p:nvSpPr>
          <p:cNvPr id="309" name="Revisions are “promoted” towards production"/>
          <p:cNvSpPr txBox="1"/>
          <p:nvPr/>
        </p:nvSpPr>
        <p:spPr>
          <a:xfrm>
            <a:off x="2838159" y="5426955"/>
            <a:ext cx="4227118" cy="3337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ctr" defTabSz="821529">
              <a:defRPr sz="3400" b="1"/>
            </a:lvl1pPr>
          </a:lstStyle>
          <a:p>
            <a:r>
              <a:rPr sz="1700"/>
              <a:t>Revisions are “promoted” towards production</a:t>
            </a:r>
          </a:p>
        </p:txBody>
      </p:sp>
      <p:sp>
        <p:nvSpPr>
          <p:cNvPr id="310" name="Q/A takes place in each stage (including production!)"/>
          <p:cNvSpPr txBox="1"/>
          <p:nvPr/>
        </p:nvSpPr>
        <p:spPr>
          <a:xfrm>
            <a:off x="2104304" y="6118017"/>
            <a:ext cx="5694828" cy="3799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ctr" defTabSz="821529">
              <a:defRPr sz="4000" b="1"/>
            </a:lvl1pPr>
          </a:lstStyle>
          <a:p>
            <a:r>
              <a:rPr sz="2000"/>
              <a:t>Q/A takes place in each stage (including production!)</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Staging Environments"/>
          <p:cNvSpPr txBox="1">
            <a:spLocks noGrp="1"/>
          </p:cNvSpPr>
          <p:nvPr>
            <p:ph type="title"/>
          </p:nvPr>
        </p:nvSpPr>
        <p:spPr>
          <a:prstGeom prst="rect">
            <a:avLst/>
          </a:prstGeom>
        </p:spPr>
        <p:txBody>
          <a:bodyPr/>
          <a:lstStyle/>
          <a:p>
            <a:r>
              <a:rPr lang="en-US" dirty="0"/>
              <a:t>Split Deployments Mitigate Risk</a:t>
            </a:r>
            <a:endParaRPr dirty="0"/>
          </a:p>
        </p:txBody>
      </p:sp>
      <p:sp>
        <p:nvSpPr>
          <p:cNvPr id="270" name="Enabling Continuous Delivery"/>
          <p:cNvSpPr txBox="1">
            <a:spLocks noGrp="1"/>
          </p:cNvSpPr>
          <p:nvPr>
            <p:ph idx="1"/>
          </p:nvPr>
        </p:nvSpPr>
        <p:spPr>
          <a:xfrm>
            <a:off x="838200" y="1500160"/>
            <a:ext cx="4876800" cy="4351338"/>
          </a:xfrm>
          <a:prstGeom prst="rect">
            <a:avLst/>
          </a:prstGeom>
        </p:spPr>
        <p:txBody>
          <a:bodyPr>
            <a:normAutofit/>
          </a:bodyPr>
          <a:lstStyle/>
          <a:p>
            <a:r>
              <a:rPr lang="en-US" dirty="0"/>
              <a:t>Lower risk if a problem occurs in staging than in production</a:t>
            </a:r>
          </a:p>
          <a:p>
            <a:r>
              <a:rPr lang="en-US" dirty="0"/>
              <a:t>Or deploy to a small set of users before deploying more widely</a:t>
            </a:r>
            <a:endParaRPr dirty="0"/>
          </a:p>
          <a:p>
            <a:r>
              <a:rPr lang="en-US" dirty="0"/>
              <a:t>Names</a:t>
            </a:r>
            <a:r>
              <a:rPr dirty="0"/>
              <a:t>:</a:t>
            </a:r>
          </a:p>
          <a:p>
            <a:pPr lvl="1">
              <a:buFont typeface="Arial" panose="020B0604020202020204" pitchFamily="34" charset="0"/>
              <a:buChar char="•"/>
            </a:pPr>
            <a:r>
              <a:rPr sz="2200" dirty="0"/>
              <a:t>“Eat your own dogfood”</a:t>
            </a:r>
          </a:p>
          <a:p>
            <a:pPr lvl="1">
              <a:buFont typeface="Arial" panose="020B0604020202020204" pitchFamily="34" charset="0"/>
              <a:buChar char="•"/>
            </a:pPr>
            <a:r>
              <a:rPr sz="2200" dirty="0"/>
              <a:t>Beta/Alpha testers</a:t>
            </a:r>
            <a:endParaRPr lang="en-US" sz="2200" dirty="0"/>
          </a:p>
          <a:p>
            <a:pPr lvl="1">
              <a:buFont typeface="Arial" panose="020B0604020202020204" pitchFamily="34" charset="0"/>
              <a:buChar char="•"/>
            </a:pPr>
            <a:r>
              <a:rPr lang="en-US" sz="2200" dirty="0"/>
              <a:t>A/B testing</a:t>
            </a:r>
          </a:p>
          <a:p>
            <a:pPr lvl="1">
              <a:buFont typeface="Arial" panose="020B0604020202020204" pitchFamily="34" charset="0"/>
              <a:buChar char="•"/>
            </a:pPr>
            <a:r>
              <a:rPr lang="en-US" sz="2200" dirty="0"/>
              <a:t>"canaries"</a:t>
            </a:r>
          </a:p>
        </p:txBody>
      </p:sp>
      <p:pic>
        <p:nvPicPr>
          <p:cNvPr id="2" name="Image" descr="Image">
            <a:extLst>
              <a:ext uri="{FF2B5EF4-FFF2-40B4-BE49-F238E27FC236}">
                <a16:creationId xmlns:a16="http://schemas.microsoft.com/office/drawing/2014/main" id="{07AF78D1-ACF7-DEDC-8120-DFCB3EAA40EC}"/>
              </a:ext>
            </a:extLst>
          </p:cNvPr>
          <p:cNvPicPr>
            <a:picLocks noChangeAspect="1"/>
          </p:cNvPicPr>
          <p:nvPr/>
        </p:nvPicPr>
        <p:blipFill>
          <a:blip r:embed="rId3"/>
          <a:stretch>
            <a:fillRect/>
          </a:stretch>
        </p:blipFill>
        <p:spPr>
          <a:xfrm>
            <a:off x="5079573" y="2290483"/>
            <a:ext cx="7134198" cy="2526445"/>
          </a:xfrm>
          <a:prstGeom prst="rect">
            <a:avLst/>
          </a:prstGeom>
          <a:ln w="12700">
            <a:miter lim="400000"/>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Monitoring"/>
          <p:cNvSpPr txBox="1">
            <a:spLocks noGrp="1"/>
          </p:cNvSpPr>
          <p:nvPr>
            <p:ph type="title"/>
          </p:nvPr>
        </p:nvSpPr>
        <p:spPr>
          <a:prstGeom prst="rect">
            <a:avLst/>
          </a:prstGeom>
        </p:spPr>
        <p:txBody>
          <a:bodyPr/>
          <a:lstStyle>
            <a:lvl1pPr>
              <a:defRPr spc="-200"/>
            </a:lvl1pPr>
          </a:lstStyle>
          <a:p>
            <a:r>
              <a:rPr lang="en-US" dirty="0"/>
              <a:t>Post-delivery monitoring mitigates risk</a:t>
            </a:r>
            <a:endParaRPr dirty="0"/>
          </a:p>
        </p:txBody>
      </p:sp>
      <p:sp>
        <p:nvSpPr>
          <p:cNvPr id="2" name="Content Placeholder 1">
            <a:extLst>
              <a:ext uri="{FF2B5EF4-FFF2-40B4-BE49-F238E27FC236}">
                <a16:creationId xmlns:a16="http://schemas.microsoft.com/office/drawing/2014/main" id="{6B5C0BF1-D2FB-FFCC-CBB7-E831D13C7421}"/>
              </a:ext>
            </a:extLst>
          </p:cNvPr>
          <p:cNvSpPr>
            <a:spLocks noGrp="1"/>
          </p:cNvSpPr>
          <p:nvPr>
            <p:ph idx="1"/>
          </p:nvPr>
        </p:nvSpPr>
        <p:spPr/>
        <p:txBody>
          <a:bodyPr>
            <a:normAutofit fontScale="85000" lnSpcReduction="20000"/>
          </a:bodyPr>
          <a:lstStyle/>
          <a:p>
            <a:r>
              <a:rPr lang="en-US" dirty="0"/>
              <a:t>Consider both direct (e.g. business) metrics, and indirect (e.g. system) metrics</a:t>
            </a:r>
          </a:p>
          <a:p>
            <a:r>
              <a:rPr lang="en-US" dirty="0"/>
              <a:t>Hardware</a:t>
            </a:r>
          </a:p>
          <a:p>
            <a:r>
              <a:rPr lang="en-US" dirty="0"/>
              <a:t>Voltages, temperatures, fan speeds, component health</a:t>
            </a:r>
          </a:p>
          <a:p>
            <a:r>
              <a:rPr lang="en-US" dirty="0"/>
              <a:t>OS</a:t>
            </a:r>
          </a:p>
          <a:p>
            <a:r>
              <a:rPr lang="en-US" dirty="0"/>
              <a:t>Memory usage, swap usage, disk space, CPU load</a:t>
            </a:r>
          </a:p>
          <a:p>
            <a:r>
              <a:rPr lang="en-US" dirty="0"/>
              <a:t>Middleware</a:t>
            </a:r>
          </a:p>
          <a:p>
            <a:r>
              <a:rPr lang="en-US" dirty="0"/>
              <a:t>Memory, thread/</a:t>
            </a:r>
            <a:r>
              <a:rPr lang="en-US" dirty="0" err="1"/>
              <a:t>db</a:t>
            </a:r>
            <a:r>
              <a:rPr lang="en-US" dirty="0"/>
              <a:t> connection pools, connections, response time</a:t>
            </a:r>
          </a:p>
          <a:p>
            <a:r>
              <a:rPr lang="en-US" dirty="0"/>
              <a:t>Applications</a:t>
            </a:r>
          </a:p>
          <a:p>
            <a:r>
              <a:rPr lang="en-US" dirty="0"/>
              <a:t>Business transactions, conversion rate, status of 3rd party components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 name="Continuous Delivery Tools"/>
          <p:cNvSpPr txBox="1">
            <a:spLocks noGrp="1"/>
          </p:cNvSpPr>
          <p:nvPr>
            <p:ph type="title"/>
          </p:nvPr>
        </p:nvSpPr>
        <p:spPr>
          <a:prstGeom prst="rect">
            <a:avLst/>
          </a:prstGeom>
        </p:spPr>
        <p:txBody>
          <a:bodyPr/>
          <a:lstStyle/>
          <a:p>
            <a:r>
              <a:rPr dirty="0"/>
              <a:t>Continuous Delivery Tools</a:t>
            </a:r>
          </a:p>
        </p:txBody>
      </p:sp>
      <p:sp>
        <p:nvSpPr>
          <p:cNvPr id="434" name="Body Level One…"/>
          <p:cNvSpPr txBox="1">
            <a:spLocks noGrp="1"/>
          </p:cNvSpPr>
          <p:nvPr>
            <p:ph idx="1"/>
          </p:nvPr>
        </p:nvSpPr>
        <p:spPr>
          <a:xfrm>
            <a:off x="838200" y="1500160"/>
            <a:ext cx="10227623" cy="25384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fontScale="92500" lnSpcReduction="10000"/>
          </a:bodyPr>
          <a:lstStyle/>
          <a:p>
            <a:r>
              <a:rPr lang="en-US" dirty="0"/>
              <a:t>Simplest tools deploy from a branch to a service (e.g. </a:t>
            </a:r>
            <a:r>
              <a:rPr lang="en-US" dirty="0" err="1"/>
              <a:t>Render.com</a:t>
            </a:r>
            <a:r>
              <a:rPr lang="en-US" dirty="0"/>
              <a:t>, Heroku)</a:t>
            </a:r>
          </a:p>
          <a:p>
            <a:r>
              <a:rPr lang="en-US" dirty="0"/>
              <a:t>More complex tools:</a:t>
            </a:r>
          </a:p>
          <a:p>
            <a:pPr lvl="1"/>
            <a:r>
              <a:rPr dirty="0"/>
              <a:t>Auto-deploys from version control to a staging environment + promotes through release pipeline</a:t>
            </a:r>
          </a:p>
          <a:p>
            <a:pPr lvl="1"/>
            <a:r>
              <a:rPr dirty="0"/>
              <a:t>Monitors key performance indicators to automatically take corrective actions</a:t>
            </a:r>
          </a:p>
          <a:p>
            <a:pPr lvl="1"/>
            <a:r>
              <a:rPr dirty="0"/>
              <a:t>Example: “</a:t>
            </a:r>
            <a:r>
              <a:rPr u="sng" dirty="0">
                <a:solidFill>
                  <a:srgbClr val="0000FF"/>
                </a:solidFill>
                <a:uFill>
                  <a:solidFill>
                    <a:srgbClr val="0000FF"/>
                  </a:solidFill>
                </a:uFill>
                <a:hlinkClick r:id="rId3"/>
              </a:rPr>
              <a:t>Spinnaker</a:t>
            </a:r>
            <a:r>
              <a:rPr dirty="0"/>
              <a:t>” (</a:t>
            </a:r>
            <a:r>
              <a:rPr lang="en-US" dirty="0"/>
              <a:t>Open-Sourced by </a:t>
            </a:r>
            <a:r>
              <a:rPr dirty="0"/>
              <a:t>Netflix, c 2015)</a:t>
            </a:r>
          </a:p>
        </p:txBody>
      </p:sp>
      <p:grpSp>
        <p:nvGrpSpPr>
          <p:cNvPr id="437" name="Image"/>
          <p:cNvGrpSpPr/>
          <p:nvPr/>
        </p:nvGrpSpPr>
        <p:grpSpPr>
          <a:xfrm>
            <a:off x="1386840" y="4305501"/>
            <a:ext cx="9780583" cy="2218848"/>
            <a:chOff x="0" y="0"/>
            <a:chExt cx="20940329" cy="4750575"/>
          </a:xfrm>
        </p:grpSpPr>
        <p:pic>
          <p:nvPicPr>
            <p:cNvPr id="436" name="Image" descr="Image"/>
            <p:cNvPicPr>
              <a:picLocks noChangeAspect="1"/>
            </p:cNvPicPr>
            <p:nvPr/>
          </p:nvPicPr>
          <p:blipFill>
            <a:blip r:embed="rId4"/>
            <a:stretch>
              <a:fillRect/>
            </a:stretch>
          </p:blipFill>
          <p:spPr>
            <a:xfrm>
              <a:off x="203200" y="203200"/>
              <a:ext cx="20533930" cy="4306076"/>
            </a:xfrm>
            <a:prstGeom prst="rect">
              <a:avLst/>
            </a:prstGeom>
            <a:ln>
              <a:noFill/>
            </a:ln>
            <a:effectLst/>
          </p:spPr>
        </p:pic>
        <p:pic>
          <p:nvPicPr>
            <p:cNvPr id="435" name="Image" descr="Image"/>
            <p:cNvPicPr>
              <a:picLocks/>
            </p:cNvPicPr>
            <p:nvPr/>
          </p:nvPicPr>
          <p:blipFill>
            <a:blip r:embed="rId5"/>
            <a:stretch>
              <a:fillRect/>
            </a:stretch>
          </p:blipFill>
          <p:spPr>
            <a:xfrm>
              <a:off x="0" y="0"/>
              <a:ext cx="20940330" cy="4750576"/>
            </a:xfrm>
            <a:prstGeom prst="rect">
              <a:avLst/>
            </a:prstGeom>
            <a:effectLst/>
          </p:spPr>
        </p:pic>
      </p:grpSp>
      <p:sp>
        <p:nvSpPr>
          <p:cNvPr id="438" name="Example CD pipeline from Spinnaker’s documentation: https://spinnaker.io/docs/concepts/#application-deployment"/>
          <p:cNvSpPr txBox="1"/>
          <p:nvPr/>
        </p:nvSpPr>
        <p:spPr>
          <a:xfrm>
            <a:off x="697258" y="6578201"/>
            <a:ext cx="5560818" cy="1897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r>
              <a:rPr sz="900" dirty="0"/>
              <a:t>Example CD pipeline from Spinnaker’s documentation: </a:t>
            </a:r>
            <a:r>
              <a:rPr sz="900" u="sng" dirty="0">
                <a:solidFill>
                  <a:srgbClr val="0000FF"/>
                </a:solidFill>
                <a:uFill>
                  <a:solidFill>
                    <a:srgbClr val="0000FF"/>
                  </a:solidFill>
                </a:uFill>
                <a:hlinkClick r:id="rId6"/>
              </a:rPr>
              <a:t>https://spinnaker.io/docs/concepts/#application-deployment</a:t>
            </a:r>
            <a:r>
              <a:rPr sz="900" dirty="0"/>
              <a:t>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4" name="Infrastructure As Code: Overview"/>
          <p:cNvSpPr txBox="1">
            <a:spLocks noGrp="1"/>
          </p:cNvSpPr>
          <p:nvPr>
            <p:ph type="title"/>
          </p:nvPr>
        </p:nvSpPr>
        <p:spPr>
          <a:xfrm>
            <a:off x="838200" y="18256"/>
            <a:ext cx="10515600" cy="1325563"/>
          </a:xfrm>
        </p:spPr>
        <p:txBody>
          <a:bodyPr>
            <a:normAutofit/>
          </a:bodyPr>
          <a:lstStyle/>
          <a:p>
            <a:r>
              <a:rPr lang="en-US" dirty="0"/>
              <a:t>Continuous Delivery Relies on Infrastructure As Code</a:t>
            </a:r>
          </a:p>
        </p:txBody>
      </p:sp>
      <p:sp>
        <p:nvSpPr>
          <p:cNvPr id="296" name="Body Level One…"/>
          <p:cNvSpPr txBox="1">
            <a:spLocks noGrp="1"/>
          </p:cNvSpPr>
          <p:nvPr>
            <p:ph idx="1"/>
          </p:nvPr>
        </p:nvSpPr>
        <p:spPr>
          <a:xfrm>
            <a:off x="838200" y="1500188"/>
            <a:ext cx="7025640" cy="4351338"/>
          </a:xfr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fontScale="92500" lnSpcReduction="10000"/>
          </a:bodyPr>
          <a:lstStyle/>
          <a:p>
            <a:r>
              <a:rPr lang="en-US" dirty="0"/>
              <a:t>Provisioning servers is tedious and error prone</a:t>
            </a:r>
          </a:p>
          <a:p>
            <a:pPr lvl="1"/>
            <a:r>
              <a:rPr lang="en-US" dirty="0"/>
              <a:t>Deploy a VM, then </a:t>
            </a:r>
            <a:r>
              <a:rPr lang="en-US" dirty="0" err="1"/>
              <a:t>ssh</a:t>
            </a:r>
            <a:r>
              <a:rPr lang="en-US" dirty="0"/>
              <a:t> to it, install some packages, </a:t>
            </a:r>
            <a:r>
              <a:rPr lang="en-US" dirty="0" err="1"/>
              <a:t>etc</a:t>
            </a:r>
            <a:endParaRPr lang="en-US" dirty="0"/>
          </a:p>
          <a:p>
            <a:r>
              <a:rPr lang="en-US" dirty="0"/>
              <a:t>Keeping servers up-to-date is also a struggle</a:t>
            </a:r>
          </a:p>
          <a:p>
            <a:r>
              <a:rPr lang="en-US" dirty="0"/>
              <a:t>Ideal:</a:t>
            </a:r>
          </a:p>
          <a:p>
            <a:pPr lvl="1"/>
            <a:r>
              <a:rPr lang="en-US" dirty="0"/>
              <a:t>“Give me </a:t>
            </a:r>
            <a:r>
              <a:rPr lang="en-US" dirty="0" err="1"/>
              <a:t>HAProxy</a:t>
            </a:r>
            <a:r>
              <a:rPr lang="en-US" dirty="0"/>
              <a:t> with some configuration file, and keep that configuration in a git repo, and when I change it, roll out an update”</a:t>
            </a:r>
          </a:p>
          <a:p>
            <a:pPr lvl="1"/>
            <a:r>
              <a:rPr lang="en-US" dirty="0"/>
              <a:t>“Give me some containers running my NodeJS app, and when I update my app, roll it out to those containers”</a:t>
            </a:r>
          </a:p>
          <a:p>
            <a:pPr lvl="1"/>
            <a:r>
              <a:rPr lang="en-US" dirty="0"/>
              <a:t>“Give me a bunch of servers with MongoDB set up in a cluster”</a:t>
            </a:r>
          </a:p>
        </p:txBody>
      </p:sp>
      <p:pic>
        <p:nvPicPr>
          <p:cNvPr id="297" name="Image" descr="Image"/>
          <p:cNvPicPr>
            <a:picLocks noChangeAspect="1"/>
          </p:cNvPicPr>
          <p:nvPr/>
        </p:nvPicPr>
        <p:blipFill>
          <a:blip r:embed="rId3"/>
          <a:stretch>
            <a:fillRect/>
          </a:stretch>
        </p:blipFill>
        <p:spPr>
          <a:xfrm>
            <a:off x="7713318" y="2057400"/>
            <a:ext cx="3987801" cy="1981200"/>
          </a:xfrm>
          <a:prstGeom prst="rect">
            <a:avLst/>
          </a:prstGeom>
          <a:ln w="12700">
            <a:miter lim="400000"/>
          </a:ln>
        </p:spPr>
      </p:pic>
      <p:sp>
        <p:nvSpPr>
          <p:cNvPr id="298" name="Line"/>
          <p:cNvSpPr/>
          <p:nvPr/>
        </p:nvSpPr>
        <p:spPr>
          <a:xfrm flipV="1">
            <a:off x="8460113" y="1800896"/>
            <a:ext cx="2494209" cy="2494209"/>
          </a:xfrm>
          <a:prstGeom prst="line">
            <a:avLst/>
          </a:prstGeom>
          <a:ln w="254000">
            <a:solidFill>
              <a:schemeClr val="accent5">
                <a:satOff val="-41871"/>
                <a:lumOff val="-13058"/>
              </a:schemeClr>
            </a:solidFill>
          </a:ln>
        </p:spPr>
        <p:txBody>
          <a:bodyPr lIns="22859" tIns="22859" rIns="22859" bIns="22859"/>
          <a:lstStyle/>
          <a:p>
            <a:endParaRPr sz="900"/>
          </a:p>
        </p:txBody>
      </p:sp>
      <p:sp>
        <p:nvSpPr>
          <p:cNvPr id="299" name="Line"/>
          <p:cNvSpPr/>
          <p:nvPr/>
        </p:nvSpPr>
        <p:spPr>
          <a:xfrm flipH="1" flipV="1">
            <a:off x="8460113" y="1800896"/>
            <a:ext cx="2494209" cy="2494209"/>
          </a:xfrm>
          <a:prstGeom prst="line">
            <a:avLst/>
          </a:prstGeom>
          <a:ln w="254000">
            <a:solidFill>
              <a:schemeClr val="accent5">
                <a:satOff val="-41871"/>
                <a:lumOff val="-13058"/>
              </a:schemeClr>
            </a:solidFill>
          </a:ln>
        </p:spPr>
        <p:txBody>
          <a:bodyPr lIns="22859" tIns="22859" rIns="22859" bIns="22859"/>
          <a:lstStyle/>
          <a:p>
            <a:endParaRPr sz="9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1" name="Infrastructure as Code: Configuration Management"/>
          <p:cNvSpPr txBox="1">
            <a:spLocks noGrp="1"/>
          </p:cNvSpPr>
          <p:nvPr>
            <p:ph type="title"/>
          </p:nvPr>
        </p:nvSpPr>
        <p:spPr>
          <a:prstGeom prst="rect">
            <a:avLst/>
          </a:prstGeom>
        </p:spPr>
        <p:txBody>
          <a:bodyPr>
            <a:normAutofit/>
          </a:bodyPr>
          <a:lstStyle>
            <a:lvl1pPr defTabSz="2096969">
              <a:defRPr sz="7310" spc="-146"/>
            </a:lvl1pPr>
          </a:lstStyle>
          <a:p>
            <a:r>
              <a:rPr sz="3600" dirty="0"/>
              <a:t>Infrastructure as Code</a:t>
            </a:r>
            <a:r>
              <a:rPr lang="en-US" sz="3600" dirty="0"/>
              <a:t> represents complex infrastructure in “recipes”</a:t>
            </a:r>
            <a:endParaRPr sz="3600" dirty="0"/>
          </a:p>
        </p:txBody>
      </p:sp>
      <p:sp>
        <p:nvSpPr>
          <p:cNvPr id="5" name="Content Placeholder 4">
            <a:extLst>
              <a:ext uri="{FF2B5EF4-FFF2-40B4-BE49-F238E27FC236}">
                <a16:creationId xmlns:a16="http://schemas.microsoft.com/office/drawing/2014/main" id="{66609A9B-8D2A-E8FF-002A-E10CC9F64F22}"/>
              </a:ext>
            </a:extLst>
          </p:cNvPr>
          <p:cNvSpPr>
            <a:spLocks noGrp="1"/>
          </p:cNvSpPr>
          <p:nvPr>
            <p:ph idx="1"/>
          </p:nvPr>
        </p:nvSpPr>
        <p:spPr>
          <a:xfrm>
            <a:off x="838200" y="1500160"/>
            <a:ext cx="7222958" cy="4351338"/>
          </a:xfrm>
        </p:spPr>
        <p:txBody>
          <a:bodyPr>
            <a:normAutofit fontScale="85000" lnSpcReduction="20000"/>
          </a:bodyPr>
          <a:lstStyle/>
          <a:p>
            <a:r>
              <a:rPr lang="en-US" dirty="0"/>
              <a:t>Goal: Create a system that, when run, can automatically bring physical or virtual machines to some configured state</a:t>
            </a:r>
          </a:p>
          <a:p>
            <a:r>
              <a:rPr lang="en-US" dirty="0"/>
              <a:t>These configurations can then go into version control, code review, </a:t>
            </a:r>
            <a:r>
              <a:rPr lang="en-US" dirty="0" err="1"/>
              <a:t>etc</a:t>
            </a:r>
            <a:endParaRPr lang="en-US" dirty="0"/>
          </a:p>
          <a:p>
            <a:r>
              <a:rPr lang="en-US" dirty="0"/>
              <a:t>Metaphor: “Recipes” for configuring servers, organized into “cookbooks”</a:t>
            </a:r>
          </a:p>
          <a:p>
            <a:r>
              <a:rPr lang="en-US" dirty="0"/>
              <a:t>Engineers define “healthy” states for infrastructure, then system automatically provisions, validates, and (if needed) repairs deployed resources</a:t>
            </a:r>
          </a:p>
          <a:p>
            <a:r>
              <a:rPr lang="en-US" dirty="0"/>
              <a:t>“Oh, this is how they do things at Amazon” - Inspiration for Chef, c 2009 </a:t>
            </a:r>
          </a:p>
          <a:p>
            <a:r>
              <a:rPr lang="en-US" dirty="0"/>
              <a:t>Other tools with similar aims: Puppet (c 2005), Ansible (c 2012)</a:t>
            </a:r>
          </a:p>
        </p:txBody>
      </p:sp>
      <p:grpSp>
        <p:nvGrpSpPr>
          <p:cNvPr id="6" name="Group 5">
            <a:extLst>
              <a:ext uri="{FF2B5EF4-FFF2-40B4-BE49-F238E27FC236}">
                <a16:creationId xmlns:a16="http://schemas.microsoft.com/office/drawing/2014/main" id="{F82BF8D9-CF4C-EC21-C4F8-61E6B985072A}"/>
              </a:ext>
            </a:extLst>
          </p:cNvPr>
          <p:cNvGrpSpPr/>
          <p:nvPr/>
        </p:nvGrpSpPr>
        <p:grpSpPr>
          <a:xfrm>
            <a:off x="8204199" y="2181895"/>
            <a:ext cx="3987801" cy="2494209"/>
            <a:chOff x="7713318" y="1800896"/>
            <a:chExt cx="3987801" cy="2494209"/>
          </a:xfrm>
        </p:grpSpPr>
        <p:pic>
          <p:nvPicPr>
            <p:cNvPr id="2" name="Image" descr="Image">
              <a:extLst>
                <a:ext uri="{FF2B5EF4-FFF2-40B4-BE49-F238E27FC236}">
                  <a16:creationId xmlns:a16="http://schemas.microsoft.com/office/drawing/2014/main" id="{3E8889A1-C6E4-B42A-1256-A3A698CD2BB9}"/>
                </a:ext>
              </a:extLst>
            </p:cNvPr>
            <p:cNvPicPr>
              <a:picLocks noChangeAspect="1"/>
            </p:cNvPicPr>
            <p:nvPr/>
          </p:nvPicPr>
          <p:blipFill>
            <a:blip r:embed="rId3"/>
            <a:stretch>
              <a:fillRect/>
            </a:stretch>
          </p:blipFill>
          <p:spPr>
            <a:xfrm>
              <a:off x="7713318" y="2057400"/>
              <a:ext cx="3987801" cy="1981200"/>
            </a:xfrm>
            <a:prstGeom prst="rect">
              <a:avLst/>
            </a:prstGeom>
            <a:ln w="12700">
              <a:miter lim="400000"/>
            </a:ln>
          </p:spPr>
        </p:pic>
        <p:sp>
          <p:nvSpPr>
            <p:cNvPr id="3" name="Line">
              <a:extLst>
                <a:ext uri="{FF2B5EF4-FFF2-40B4-BE49-F238E27FC236}">
                  <a16:creationId xmlns:a16="http://schemas.microsoft.com/office/drawing/2014/main" id="{815787AE-74B6-A73A-4862-E8B2249F516D}"/>
                </a:ext>
              </a:extLst>
            </p:cNvPr>
            <p:cNvSpPr/>
            <p:nvPr/>
          </p:nvSpPr>
          <p:spPr>
            <a:xfrm flipV="1">
              <a:off x="8460113" y="1800896"/>
              <a:ext cx="2494209" cy="2494209"/>
            </a:xfrm>
            <a:prstGeom prst="line">
              <a:avLst/>
            </a:prstGeom>
            <a:ln w="254000">
              <a:solidFill>
                <a:schemeClr val="accent5">
                  <a:satOff val="-41871"/>
                  <a:lumOff val="-13058"/>
                </a:schemeClr>
              </a:solidFill>
            </a:ln>
          </p:spPr>
          <p:txBody>
            <a:bodyPr lIns="22859" tIns="22859" rIns="22859" bIns="22859"/>
            <a:lstStyle/>
            <a:p>
              <a:endParaRPr sz="900"/>
            </a:p>
          </p:txBody>
        </p:sp>
        <p:sp>
          <p:nvSpPr>
            <p:cNvPr id="4" name="Line">
              <a:extLst>
                <a:ext uri="{FF2B5EF4-FFF2-40B4-BE49-F238E27FC236}">
                  <a16:creationId xmlns:a16="http://schemas.microsoft.com/office/drawing/2014/main" id="{F9E5697A-C187-B113-DEE4-E4B30E6FE592}"/>
                </a:ext>
              </a:extLst>
            </p:cNvPr>
            <p:cNvSpPr/>
            <p:nvPr/>
          </p:nvSpPr>
          <p:spPr>
            <a:xfrm flipH="1" flipV="1">
              <a:off x="8460113" y="1800896"/>
              <a:ext cx="2494209" cy="2494209"/>
            </a:xfrm>
            <a:prstGeom prst="line">
              <a:avLst/>
            </a:prstGeom>
            <a:ln w="254000">
              <a:solidFill>
                <a:schemeClr val="accent5">
                  <a:satOff val="-41871"/>
                  <a:lumOff val="-13058"/>
                </a:schemeClr>
              </a:solidFill>
            </a:ln>
          </p:spPr>
          <p:txBody>
            <a:bodyPr lIns="22859" tIns="22859" rIns="22859" bIns="22859"/>
            <a:lstStyle/>
            <a:p>
              <a:endParaRPr sz="900"/>
            </a:p>
          </p:txBody>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 name="Tools for Monitoring Deployments"/>
          <p:cNvSpPr txBox="1">
            <a:spLocks noGrp="1"/>
          </p:cNvSpPr>
          <p:nvPr>
            <p:ph type="title"/>
          </p:nvPr>
        </p:nvSpPr>
        <p:spPr>
          <a:prstGeom prst="rect">
            <a:avLst/>
          </a:prstGeom>
        </p:spPr>
        <p:txBody>
          <a:bodyPr/>
          <a:lstStyle/>
          <a:p>
            <a:r>
              <a:rPr dirty="0"/>
              <a:t>Tools for Monitoring Deployments</a:t>
            </a:r>
          </a:p>
        </p:txBody>
      </p:sp>
      <p:sp>
        <p:nvSpPr>
          <p:cNvPr id="448" name="Body Level One…"/>
          <p:cNvSpPr txBox="1">
            <a:spLocks noGrp="1"/>
          </p:cNvSpPr>
          <p:nvPr>
            <p:ph idx="1"/>
          </p:nvPr>
        </p:nvSpPr>
        <p:spPr>
          <a:xfrm>
            <a:off x="838200" y="1500160"/>
            <a:ext cx="11003280" cy="435133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240632" indent="-240632">
              <a:buSzPct val="100000"/>
            </a:pPr>
            <a:r>
              <a:rPr dirty="0"/>
              <a:t>Nagios (c 2002): Agent-based architecture (install agent on each monitored host), extensible plugins for executing “checks” on hosts</a:t>
            </a:r>
          </a:p>
          <a:p>
            <a:pPr marL="240632" indent="-240632">
              <a:buSzPct val="100000"/>
            </a:pPr>
            <a:r>
              <a:rPr lang="en-US" dirty="0"/>
              <a:t>Track system-level metrics, app-level metrics, user-level KPIs</a:t>
            </a:r>
            <a:endParaRPr dirty="0"/>
          </a:p>
        </p:txBody>
      </p:sp>
      <p:pic>
        <p:nvPicPr>
          <p:cNvPr id="449" name="Picture 5" descr="Picture 5"/>
          <p:cNvPicPr>
            <a:picLocks noChangeAspect="1"/>
          </p:cNvPicPr>
          <p:nvPr/>
        </p:nvPicPr>
        <p:blipFill>
          <a:blip r:embed="rId3"/>
          <a:stretch>
            <a:fillRect/>
          </a:stretch>
        </p:blipFill>
        <p:spPr>
          <a:xfrm>
            <a:off x="1664959" y="3119401"/>
            <a:ext cx="8286723" cy="4696654"/>
          </a:xfrm>
          <a:prstGeom prst="rect">
            <a:avLst/>
          </a:prstGeom>
          <a:ln w="12700">
            <a:miter lim="400000"/>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 name="Cost to Fix a Defect Over Time"/>
          <p:cNvSpPr txBox="1">
            <a:spLocks noGrp="1"/>
          </p:cNvSpPr>
          <p:nvPr>
            <p:ph type="title"/>
          </p:nvPr>
        </p:nvSpPr>
        <p:spPr>
          <a:prstGeom prst="rect">
            <a:avLst/>
          </a:prstGeom>
        </p:spPr>
        <p:txBody>
          <a:bodyPr/>
          <a:lstStyle/>
          <a:p>
            <a:r>
              <a:rPr lang="en-US" dirty="0"/>
              <a:t>Agile values fast quality feedback loops</a:t>
            </a:r>
            <a:endParaRPr dirty="0"/>
          </a:p>
        </p:txBody>
      </p:sp>
      <p:sp>
        <p:nvSpPr>
          <p:cNvPr id="46" name="Rough estimate"/>
          <p:cNvSpPr txBox="1">
            <a:spLocks noGrp="1"/>
          </p:cNvSpPr>
          <p:nvPr>
            <p:ph idx="1"/>
          </p:nvPr>
        </p:nvSpPr>
        <p:spPr>
          <a:prstGeom prst="rect">
            <a:avLst/>
          </a:prstGeom>
        </p:spPr>
        <p:txBody>
          <a:bodyPr/>
          <a:lstStyle/>
          <a:p>
            <a:r>
              <a:rPr dirty="0"/>
              <a:t>Faster feedback = lower cost to fix bugs</a:t>
            </a:r>
          </a:p>
        </p:txBody>
      </p:sp>
      <p:pic>
        <p:nvPicPr>
          <p:cNvPr id="47" name="Image" descr="Image"/>
          <p:cNvPicPr>
            <a:picLocks noChangeAspect="1"/>
          </p:cNvPicPr>
          <p:nvPr/>
        </p:nvPicPr>
        <p:blipFill>
          <a:blip r:embed="rId3"/>
          <a:stretch>
            <a:fillRect/>
          </a:stretch>
        </p:blipFill>
        <p:spPr>
          <a:xfrm>
            <a:off x="1361821" y="2509024"/>
            <a:ext cx="7970529" cy="3894857"/>
          </a:xfrm>
          <a:prstGeom prst="rect">
            <a:avLst/>
          </a:prstGeom>
          <a:ln w="12700">
            <a:miter lim="400000"/>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 name="Title 1"/>
          <p:cNvSpPr txBox="1">
            <a:spLocks noGrp="1"/>
          </p:cNvSpPr>
          <p:nvPr>
            <p:ph type="title"/>
          </p:nvPr>
        </p:nvSpPr>
        <p:spPr>
          <a:prstGeom prst="rect">
            <a:avLst/>
          </a:prstGeom>
        </p:spPr>
        <p:txBody>
          <a:bodyPr>
            <a:normAutofit/>
          </a:bodyPr>
          <a:lstStyle>
            <a:lvl1pPr>
              <a:defRPr sz="7600" spc="-200"/>
            </a:lvl1pPr>
          </a:lstStyle>
          <a:p>
            <a:r>
              <a:rPr sz="3600" dirty="0"/>
              <a:t>Monitoring can help identify operational issues</a:t>
            </a:r>
          </a:p>
        </p:txBody>
      </p:sp>
      <p:pic>
        <p:nvPicPr>
          <p:cNvPr id="456" name="Image" descr="Image"/>
          <p:cNvPicPr>
            <a:picLocks noChangeAspect="1"/>
          </p:cNvPicPr>
          <p:nvPr/>
        </p:nvPicPr>
        <p:blipFill>
          <a:blip r:embed="rId3"/>
          <a:stretch>
            <a:fillRect/>
          </a:stretch>
        </p:blipFill>
        <p:spPr>
          <a:xfrm>
            <a:off x="321618" y="1767972"/>
            <a:ext cx="5988861" cy="4830894"/>
          </a:xfrm>
          <a:prstGeom prst="rect">
            <a:avLst/>
          </a:prstGeom>
          <a:ln w="12700">
            <a:miter lim="400000"/>
          </a:ln>
        </p:spPr>
      </p:pic>
      <p:pic>
        <p:nvPicPr>
          <p:cNvPr id="457" name="Image" descr="Image"/>
          <p:cNvPicPr>
            <a:picLocks noChangeAspect="1"/>
          </p:cNvPicPr>
          <p:nvPr/>
        </p:nvPicPr>
        <p:blipFill>
          <a:blip r:embed="rId4"/>
          <a:stretch>
            <a:fillRect/>
          </a:stretch>
        </p:blipFill>
        <p:spPr>
          <a:xfrm>
            <a:off x="6774568" y="1573019"/>
            <a:ext cx="5095814" cy="4830894"/>
          </a:xfrm>
          <a:prstGeom prst="rect">
            <a:avLst/>
          </a:prstGeom>
          <a:ln w="12700">
            <a:miter lim="400000"/>
          </a:ln>
        </p:spPr>
      </p:pic>
      <p:sp>
        <p:nvSpPr>
          <p:cNvPr id="458" name="Grafana (AGPL, c 2014)"/>
          <p:cNvSpPr txBox="1"/>
          <p:nvPr/>
        </p:nvSpPr>
        <p:spPr>
          <a:xfrm>
            <a:off x="2465794" y="6630581"/>
            <a:ext cx="1125308" cy="1897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r>
              <a:rPr sz="900"/>
              <a:t>Grafana (AGPL, c 2014)</a:t>
            </a:r>
          </a:p>
        </p:txBody>
      </p:sp>
      <p:sp>
        <p:nvSpPr>
          <p:cNvPr id="459" name="InfluxDB (MIT license, c 2013)"/>
          <p:cNvSpPr txBox="1"/>
          <p:nvPr/>
        </p:nvSpPr>
        <p:spPr>
          <a:xfrm>
            <a:off x="8162681" y="6630581"/>
            <a:ext cx="1436291" cy="1897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r>
              <a:rPr sz="900"/>
              <a:t>InfluxDB (MIT license, c 2013)</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 name="Monitoring"/>
          <p:cNvSpPr txBox="1">
            <a:spLocks noGrp="1"/>
          </p:cNvSpPr>
          <p:nvPr>
            <p:ph type="title"/>
          </p:nvPr>
        </p:nvSpPr>
        <p:spPr>
          <a:prstGeom prst="rect">
            <a:avLst/>
          </a:prstGeom>
        </p:spPr>
        <p:txBody>
          <a:bodyPr>
            <a:normAutofit/>
          </a:bodyPr>
          <a:lstStyle>
            <a:lvl1pPr defTabSz="2389570">
              <a:defRPr sz="7448" spc="-196"/>
            </a:lvl1pPr>
          </a:lstStyle>
          <a:p>
            <a:r>
              <a:rPr sz="3600" dirty="0"/>
              <a:t>Continuous Delivery Tools </a:t>
            </a:r>
            <a:r>
              <a:rPr lang="en-US" sz="3600" dirty="0"/>
              <a:t>Can </a:t>
            </a:r>
            <a:r>
              <a:rPr sz="3600" dirty="0"/>
              <a:t>Take Automated Actions</a:t>
            </a:r>
          </a:p>
        </p:txBody>
      </p:sp>
      <p:sp>
        <p:nvSpPr>
          <p:cNvPr id="464" name="Automatically detecting irregular behavior at Netflix"/>
          <p:cNvSpPr txBox="1">
            <a:spLocks noGrp="1"/>
          </p:cNvSpPr>
          <p:nvPr>
            <p:ph idx="1"/>
          </p:nvPr>
        </p:nvSpPr>
        <p:spPr>
          <a:prstGeom prst="rect">
            <a:avLst/>
          </a:prstGeom>
        </p:spPr>
        <p:txBody>
          <a:bodyPr>
            <a:normAutofit/>
          </a:bodyPr>
          <a:lstStyle/>
          <a:p>
            <a:r>
              <a:rPr lang="en-US" dirty="0"/>
              <a:t>Example: </a:t>
            </a:r>
            <a:r>
              <a:rPr dirty="0"/>
              <a:t>Automated roll-back of updates at Netflix based on </a:t>
            </a:r>
            <a:r>
              <a:rPr lang="en-US" dirty="0"/>
              <a:t>"streams-per-second" (SPS)</a:t>
            </a:r>
            <a:endParaRPr dirty="0"/>
          </a:p>
        </p:txBody>
      </p:sp>
      <p:pic>
        <p:nvPicPr>
          <p:cNvPr id="466" name="Image" descr="Image"/>
          <p:cNvPicPr>
            <a:picLocks noChangeAspect="1"/>
          </p:cNvPicPr>
          <p:nvPr/>
        </p:nvPicPr>
        <p:blipFill>
          <a:blip r:embed="rId3"/>
          <a:stretch>
            <a:fillRect/>
          </a:stretch>
        </p:blipFill>
        <p:spPr>
          <a:xfrm>
            <a:off x="2186432" y="2391472"/>
            <a:ext cx="7819136" cy="4165371"/>
          </a:xfrm>
          <a:prstGeom prst="rect">
            <a:avLst/>
          </a:prstGeom>
          <a:ln w="12700">
            <a:miter lim="400000"/>
          </a:ln>
        </p:spPr>
      </p:pic>
      <p:sp>
        <p:nvSpPr>
          <p:cNvPr id="467" name="https://www.youtube.com/watch?v=qyzymLlj9ag"/>
          <p:cNvSpPr txBox="1"/>
          <p:nvPr/>
        </p:nvSpPr>
        <p:spPr>
          <a:xfrm>
            <a:off x="6764742" y="6527682"/>
            <a:ext cx="2840521" cy="2077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anchor="ctr">
            <a:spAutoFit/>
          </a:bodyPr>
          <a:lstStyle>
            <a:lvl1pPr defTabSz="2438337">
              <a:defRPr sz="2200" u="sng">
                <a:solidFill>
                  <a:srgbClr val="0000FF"/>
                </a:solidFill>
                <a:uFill>
                  <a:solidFill>
                    <a:srgbClr val="0000FF"/>
                  </a:solidFill>
                </a:uFill>
                <a:latin typeface="+mj-lt"/>
                <a:ea typeface="+mj-ea"/>
                <a:cs typeface="+mj-cs"/>
                <a:sym typeface="Helvetica Neue"/>
                <a:hlinkClick r:id="" action="ppaction://noaction"/>
              </a:defRPr>
            </a:lvl1pPr>
          </a:lstStyle>
          <a:p>
            <a:r>
              <a:rPr sz="1100">
                <a:hlinkClick r:id="rId4"/>
              </a:rPr>
              <a:t>https://www.youtube.com/watch?v=qyzymLlj9ag</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 name="Title 1"/>
          <p:cNvSpPr txBox="1">
            <a:spLocks noGrp="1"/>
          </p:cNvSpPr>
          <p:nvPr>
            <p:ph type="title"/>
          </p:nvPr>
        </p:nvSpPr>
        <p:spPr>
          <a:prstGeom prst="rect">
            <a:avLst/>
          </a:prstGeom>
        </p:spPr>
        <p:txBody>
          <a:bodyPr>
            <a:normAutofit/>
          </a:bodyPr>
          <a:lstStyle>
            <a:lvl1pPr>
              <a:defRPr sz="7600" spc="-200"/>
            </a:lvl1pPr>
          </a:lstStyle>
          <a:p>
            <a:r>
              <a:rPr sz="3600" dirty="0"/>
              <a:t>Monitoring Services </a:t>
            </a:r>
            <a:r>
              <a:rPr lang="en-US" sz="3600" dirty="0"/>
              <a:t>Can </a:t>
            </a:r>
            <a:r>
              <a:rPr sz="3600" dirty="0"/>
              <a:t>Take Automated Actions</a:t>
            </a:r>
          </a:p>
        </p:txBody>
      </p:sp>
      <p:pic>
        <p:nvPicPr>
          <p:cNvPr id="496" name="Picture 5" descr="Picture 5"/>
          <p:cNvPicPr>
            <a:picLocks noChangeAspect="1"/>
          </p:cNvPicPr>
          <p:nvPr/>
        </p:nvPicPr>
        <p:blipFill>
          <a:blip r:embed="rId3"/>
          <a:stretch>
            <a:fillRect/>
          </a:stretch>
        </p:blipFill>
        <p:spPr>
          <a:xfrm>
            <a:off x="838200" y="1629549"/>
            <a:ext cx="12017375" cy="5752305"/>
          </a:xfrm>
          <a:prstGeom prst="rect">
            <a:avLst/>
          </a:prstGeom>
          <a:ln w="12700">
            <a:miter lim="400000"/>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 name="From Monitoring to Observability"/>
          <p:cNvSpPr txBox="1">
            <a:spLocks noGrp="1"/>
          </p:cNvSpPr>
          <p:nvPr>
            <p:ph type="title"/>
          </p:nvPr>
        </p:nvSpPr>
        <p:spPr>
          <a:prstGeom prst="rect">
            <a:avLst/>
          </a:prstGeom>
        </p:spPr>
        <p:txBody>
          <a:bodyPr>
            <a:normAutofit/>
          </a:bodyPr>
          <a:lstStyle/>
          <a:p>
            <a:r>
              <a:rPr sz="3600" dirty="0">
                <a:solidFill>
                  <a:srgbClr val="0070C0"/>
                </a:solidFill>
              </a:rPr>
              <a:t>From Monitoring to Observability</a:t>
            </a:r>
          </a:p>
        </p:txBody>
      </p:sp>
      <p:sp>
        <p:nvSpPr>
          <p:cNvPr id="480" name="Understanding what is going on inside of our deployed systems"/>
          <p:cNvSpPr txBox="1">
            <a:spLocks noGrp="1"/>
          </p:cNvSpPr>
          <p:nvPr>
            <p:ph idx="1"/>
          </p:nvPr>
        </p:nvSpPr>
        <p:spPr>
          <a:prstGeom prst="rect">
            <a:avLst/>
          </a:prstGeom>
        </p:spPr>
        <p:txBody>
          <a:bodyPr>
            <a:normAutofit/>
          </a:bodyPr>
          <a:lstStyle/>
          <a:p>
            <a:r>
              <a:rPr sz="2400" dirty="0"/>
              <a:t>Understanding what is going on inside of our deployed systems</a:t>
            </a:r>
            <a:r>
              <a:rPr lang="en-US" sz="2400" dirty="0"/>
              <a:t> by visualizing </a:t>
            </a:r>
            <a:r>
              <a:rPr lang="en-US" sz="2400"/>
              <a:t>internal metrics</a:t>
            </a:r>
            <a:endParaRPr sz="2400" dirty="0"/>
          </a:p>
        </p:txBody>
      </p:sp>
      <p:pic>
        <p:nvPicPr>
          <p:cNvPr id="482" name="Image" descr="Image"/>
          <p:cNvPicPr>
            <a:picLocks noChangeAspect="1"/>
          </p:cNvPicPr>
          <p:nvPr/>
        </p:nvPicPr>
        <p:blipFill>
          <a:blip r:embed="rId3"/>
          <a:stretch>
            <a:fillRect/>
          </a:stretch>
        </p:blipFill>
        <p:spPr>
          <a:xfrm>
            <a:off x="838200" y="2300601"/>
            <a:ext cx="9501271" cy="5238600"/>
          </a:xfrm>
          <a:prstGeom prst="rect">
            <a:avLst/>
          </a:prstGeom>
          <a:ln w="12700">
            <a:miter lim="400000"/>
          </a:ln>
        </p:spPr>
      </p:pic>
      <p:grpSp>
        <p:nvGrpSpPr>
          <p:cNvPr id="485" name="Example dashboard by DataDog:…"/>
          <p:cNvGrpSpPr/>
          <p:nvPr/>
        </p:nvGrpSpPr>
        <p:grpSpPr>
          <a:xfrm>
            <a:off x="717550" y="2300601"/>
            <a:ext cx="4495547" cy="1251310"/>
            <a:chOff x="0" y="0"/>
            <a:chExt cx="5153151" cy="2044700"/>
          </a:xfrm>
        </p:grpSpPr>
        <p:sp>
          <p:nvSpPr>
            <p:cNvPr id="484" name="Example dashboard by DataDog:…"/>
            <p:cNvSpPr txBox="1"/>
            <p:nvPr/>
          </p:nvSpPr>
          <p:spPr>
            <a:xfrm>
              <a:off x="203200" y="735076"/>
              <a:ext cx="4746752" cy="536450"/>
            </a:xfrm>
            <a:prstGeom prst="rect">
              <a:avLst/>
            </a:prstGeom>
            <a:solidFill>
              <a:srgbClr val="FFFFFF"/>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p>
              <a:r>
                <a:rPr sz="900"/>
                <a:t>Example dashboard by DataDog:</a:t>
              </a:r>
            </a:p>
            <a:p>
              <a:r>
                <a:rPr sz="900" u="sng">
                  <a:solidFill>
                    <a:srgbClr val="0000FF"/>
                  </a:solidFill>
                  <a:uFill>
                    <a:solidFill>
                      <a:srgbClr val="0000FF"/>
                    </a:solidFill>
                  </a:uFill>
                  <a:hlinkClick r:id="rId4"/>
                </a:rPr>
                <a:t>https://www.datadoghq.com/blog/gke-dashboards-integration-improvements/</a:t>
              </a:r>
              <a:r>
                <a:rPr sz="900"/>
                <a:t> </a:t>
              </a:r>
            </a:p>
          </p:txBody>
        </p:sp>
        <p:pic>
          <p:nvPicPr>
            <p:cNvPr id="483" name="Example dashboard by DataDog:… Example dashboard by DataDog:https://www.datadoghq.com/blog/gke-dashboards-integration-improvements/ " descr="Example dashboard by DataDog:… Example dashboard by DataDog:https://www.datadoghq.com/blog/gke-dashboards-integration-improvements/ "/>
            <p:cNvPicPr>
              <a:picLocks/>
            </p:cNvPicPr>
            <p:nvPr/>
          </p:nvPicPr>
          <p:blipFill>
            <a:blip r:embed="rId5"/>
            <a:stretch>
              <a:fillRect/>
            </a:stretch>
          </p:blipFill>
          <p:spPr>
            <a:xfrm>
              <a:off x="0" y="0"/>
              <a:ext cx="5153151" cy="2044700"/>
            </a:xfrm>
            <a:prstGeom prst="rect">
              <a:avLst/>
            </a:prstGeom>
            <a:effectLst/>
          </p:spPr>
        </p:pic>
      </p:gr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7" name="Consider Observability of Apps, Too"/>
          <p:cNvSpPr txBox="1">
            <a:spLocks noGrp="1"/>
          </p:cNvSpPr>
          <p:nvPr>
            <p:ph type="title"/>
          </p:nvPr>
        </p:nvSpPr>
        <p:spPr>
          <a:prstGeom prst="rect">
            <a:avLst/>
          </a:prstGeom>
        </p:spPr>
        <p:txBody>
          <a:bodyPr>
            <a:normAutofit/>
          </a:bodyPr>
          <a:lstStyle/>
          <a:p>
            <a:pPr lvl="1">
              <a:defRPr sz="8500" spc="-170">
                <a:solidFill>
                  <a:srgbClr val="005493"/>
                </a:solidFill>
              </a:defRPr>
            </a:pPr>
            <a:r>
              <a:rPr lang="en-US" sz="3600" dirty="0">
                <a:solidFill>
                  <a:srgbClr val="0070C0"/>
                </a:solidFill>
              </a:rPr>
              <a:t>New Tools allow Observability inside of Apps, Too</a:t>
            </a:r>
          </a:p>
        </p:txBody>
      </p:sp>
      <p:pic>
        <p:nvPicPr>
          <p:cNvPr id="490" name="Image" descr="Image"/>
          <p:cNvPicPr>
            <a:picLocks noChangeAspect="1"/>
          </p:cNvPicPr>
          <p:nvPr/>
        </p:nvPicPr>
        <p:blipFill>
          <a:blip r:embed="rId3"/>
          <a:stretch>
            <a:fillRect/>
          </a:stretch>
        </p:blipFill>
        <p:spPr>
          <a:xfrm>
            <a:off x="2286000" y="1868129"/>
            <a:ext cx="7620000" cy="4248151"/>
          </a:xfrm>
          <a:prstGeom prst="rect">
            <a:avLst/>
          </a:prstGeom>
          <a:ln w="12700">
            <a:miter lim="400000"/>
          </a:ln>
        </p:spPr>
      </p:pic>
      <p:sp>
        <p:nvSpPr>
          <p:cNvPr id="491" name="Screenshot: https://www.akitasoftware.com/blog-posts/plug-and-play-endpoint-views-for-metrics-errors"/>
          <p:cNvSpPr txBox="1"/>
          <p:nvPr/>
        </p:nvSpPr>
        <p:spPr>
          <a:xfrm>
            <a:off x="1244278" y="6394979"/>
            <a:ext cx="5002973" cy="1897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r>
              <a:rPr sz="900" dirty="0"/>
              <a:t>Screenshot: </a:t>
            </a:r>
            <a:r>
              <a:rPr sz="900" u="sng" dirty="0">
                <a:solidFill>
                  <a:srgbClr val="0000FF"/>
                </a:solidFill>
                <a:uFill>
                  <a:solidFill>
                    <a:srgbClr val="0000FF"/>
                  </a:solidFill>
                </a:uFill>
                <a:hlinkClick r:id="rId4"/>
              </a:rPr>
              <a:t>https://www.akitasoftware.com/blog-posts/plug-and-play-endpoint-views-for-metrics-errors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8" name="Robert_McNamara_at_a_cabinet_meeting,_22_Nov_1967.jpg" descr="Robert_McNamara_at_a_cabinet_meeting,_22_Nov_1967.jpg"/>
          <p:cNvPicPr>
            <a:picLocks noChangeAspect="1"/>
          </p:cNvPicPr>
          <p:nvPr/>
        </p:nvPicPr>
        <p:blipFill>
          <a:blip r:embed="rId3"/>
          <a:stretch>
            <a:fillRect/>
          </a:stretch>
        </p:blipFill>
        <p:spPr>
          <a:xfrm>
            <a:off x="7927270" y="-1"/>
            <a:ext cx="4516383" cy="6858001"/>
          </a:xfrm>
          <a:prstGeom prst="rect">
            <a:avLst/>
          </a:prstGeom>
          <a:ln w="12700">
            <a:miter lim="400000"/>
          </a:ln>
        </p:spPr>
      </p:pic>
      <p:sp>
        <p:nvSpPr>
          <p:cNvPr id="476" name="Beware of Metrics"/>
          <p:cNvSpPr txBox="1">
            <a:spLocks noGrp="1"/>
          </p:cNvSpPr>
          <p:nvPr>
            <p:ph type="title"/>
          </p:nvPr>
        </p:nvSpPr>
        <p:spPr>
          <a:prstGeom prst="rect">
            <a:avLst/>
          </a:prstGeom>
        </p:spPr>
        <p:txBody>
          <a:bodyPr/>
          <a:lstStyle/>
          <a:p>
            <a:r>
              <a:rPr dirty="0"/>
              <a:t>Beware of Metrics</a:t>
            </a:r>
          </a:p>
        </p:txBody>
      </p:sp>
      <p:sp>
        <p:nvSpPr>
          <p:cNvPr id="477" name="McNamara Fallacy"/>
          <p:cNvSpPr txBox="1">
            <a:spLocks noGrp="1"/>
          </p:cNvSpPr>
          <p:nvPr>
            <p:ph idx="1"/>
          </p:nvPr>
        </p:nvSpPr>
        <p:spPr>
          <a:xfrm>
            <a:off x="838200" y="1500160"/>
            <a:ext cx="6845968" cy="4351338"/>
          </a:xfrm>
          <a:prstGeom prst="rect">
            <a:avLst/>
          </a:prstGeom>
        </p:spPr>
        <p:txBody>
          <a:bodyPr>
            <a:normAutofit/>
          </a:bodyPr>
          <a:lstStyle/>
          <a:p>
            <a:r>
              <a:rPr sz="2700" dirty="0">
                <a:latin typeface="Calibri" panose="020F0502020204030204" pitchFamily="34" charset="0"/>
                <a:cs typeface="Calibri" panose="020F0502020204030204" pitchFamily="34" charset="0"/>
              </a:rPr>
              <a:t>McNamara Fallacy</a:t>
            </a:r>
          </a:p>
          <a:p>
            <a:pPr lvl="1">
              <a:buFont typeface="Arial" panose="020B0604020202020204" pitchFamily="34" charset="0"/>
              <a:buChar char="•"/>
            </a:pPr>
            <a:r>
              <a:rPr sz="2700" dirty="0">
                <a:latin typeface="Calibri" panose="020F0502020204030204" pitchFamily="34" charset="0"/>
                <a:cs typeface="Calibri" panose="020F0502020204030204" pitchFamily="34" charset="0"/>
              </a:rPr>
              <a:t>Measure whatever can be easily measured</a:t>
            </a:r>
          </a:p>
          <a:p>
            <a:pPr lvl="1">
              <a:buFont typeface="Arial" panose="020B0604020202020204" pitchFamily="34" charset="0"/>
              <a:buChar char="•"/>
            </a:pPr>
            <a:r>
              <a:rPr sz="2700" dirty="0">
                <a:latin typeface="Calibri" panose="020F0502020204030204" pitchFamily="34" charset="0"/>
                <a:cs typeface="Calibri" panose="020F0502020204030204" pitchFamily="34" charset="0"/>
              </a:rPr>
              <a:t>Disregard that which cannot be measured easily</a:t>
            </a:r>
          </a:p>
          <a:p>
            <a:pPr lvl="1">
              <a:buFont typeface="Arial" panose="020B0604020202020204" pitchFamily="34" charset="0"/>
              <a:buChar char="•"/>
            </a:pPr>
            <a:r>
              <a:rPr sz="2700" dirty="0">
                <a:latin typeface="Calibri" panose="020F0502020204030204" pitchFamily="34" charset="0"/>
                <a:cs typeface="Calibri" panose="020F0502020204030204" pitchFamily="34" charset="0"/>
              </a:rPr>
              <a:t>Presume that which cannot be measured easily is not important</a:t>
            </a:r>
          </a:p>
          <a:p>
            <a:pPr lvl="1">
              <a:buFont typeface="Arial" panose="020B0604020202020204" pitchFamily="34" charset="0"/>
              <a:buChar char="•"/>
            </a:pPr>
            <a:r>
              <a:rPr sz="2700" dirty="0">
                <a:latin typeface="Calibri" panose="020F0502020204030204" pitchFamily="34" charset="0"/>
                <a:cs typeface="Calibri" panose="020F0502020204030204" pitchFamily="34" charset="0"/>
              </a:rPr>
              <a:t>Presume that which cannot be measured easily does not exist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266FE3-6065-19D2-4843-8FCFDE69CFBF}"/>
              </a:ext>
            </a:extLst>
          </p:cNvPr>
          <p:cNvSpPr>
            <a:spLocks noGrp="1"/>
          </p:cNvSpPr>
          <p:nvPr>
            <p:ph type="title"/>
          </p:nvPr>
        </p:nvSpPr>
        <p:spPr/>
        <p:txBody>
          <a:bodyPr/>
          <a:lstStyle/>
          <a:p>
            <a:r>
              <a:rPr lang="en-US" dirty="0"/>
              <a:t>How should we allocate our testing resources?</a:t>
            </a:r>
          </a:p>
        </p:txBody>
      </p:sp>
      <p:sp>
        <p:nvSpPr>
          <p:cNvPr id="5" name="Content Placeholder 4">
            <a:extLst>
              <a:ext uri="{FF2B5EF4-FFF2-40B4-BE49-F238E27FC236}">
                <a16:creationId xmlns:a16="http://schemas.microsoft.com/office/drawing/2014/main" id="{5CE61E0E-ABE3-3E0E-1627-474A1BB88297}"/>
              </a:ext>
            </a:extLst>
          </p:cNvPr>
          <p:cNvSpPr>
            <a:spLocks noGrp="1"/>
          </p:cNvSpPr>
          <p:nvPr>
            <p:ph idx="1"/>
          </p:nvPr>
        </p:nvSpPr>
        <p:spPr/>
        <p:txBody>
          <a:bodyPr/>
          <a:lstStyle/>
          <a:p>
            <a:r>
              <a:rPr lang="en-US" dirty="0"/>
              <a:t>How much unit testing should be required?</a:t>
            </a:r>
          </a:p>
          <a:p>
            <a:r>
              <a:rPr lang="en-US" dirty="0"/>
              <a:t>When should we do code reviews?</a:t>
            </a:r>
          </a:p>
          <a:p>
            <a:r>
              <a:rPr lang="en-US" dirty="0"/>
              <a:t>How often should we do integration tests?</a:t>
            </a:r>
          </a:p>
          <a:p>
            <a:r>
              <a:rPr lang="en-US" dirty="0"/>
              <a:t>Different organizations may make different choices</a:t>
            </a:r>
          </a:p>
        </p:txBody>
      </p:sp>
    </p:spTree>
    <p:extLst>
      <p:ext uri="{BB962C8B-B14F-4D97-AF65-F5344CB8AC3E}">
        <p14:creationId xmlns:p14="http://schemas.microsoft.com/office/powerpoint/2010/main" val="36219786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DB7148-4129-AB23-EA44-B395038BFB5E}"/>
              </a:ext>
            </a:extLst>
          </p:cNvPr>
          <p:cNvSpPr>
            <a:spLocks noGrp="1"/>
          </p:cNvSpPr>
          <p:nvPr>
            <p:ph type="title"/>
          </p:nvPr>
        </p:nvSpPr>
        <p:spPr/>
        <p:txBody>
          <a:bodyPr/>
          <a:lstStyle/>
          <a:p>
            <a:r>
              <a:rPr lang="en-US" dirty="0"/>
              <a:t>Two extremes: Continuous Delivery vs. TDD</a:t>
            </a:r>
          </a:p>
        </p:txBody>
      </p:sp>
      <p:sp>
        <p:nvSpPr>
          <p:cNvPr id="5" name="Content Placeholder 4">
            <a:extLst>
              <a:ext uri="{FF2B5EF4-FFF2-40B4-BE49-F238E27FC236}">
                <a16:creationId xmlns:a16="http://schemas.microsoft.com/office/drawing/2014/main" id="{C01E04A6-0B2C-4662-F3E8-11ABF8229AC4}"/>
              </a:ext>
            </a:extLst>
          </p:cNvPr>
          <p:cNvSpPr>
            <a:spLocks noGrp="1"/>
          </p:cNvSpPr>
          <p:nvPr>
            <p:ph idx="1"/>
          </p:nvPr>
        </p:nvSpPr>
        <p:spPr/>
        <p:txBody>
          <a:bodyPr>
            <a:normAutofit/>
          </a:bodyPr>
          <a:lstStyle/>
          <a:p>
            <a:r>
              <a:rPr lang="en-US" dirty="0"/>
              <a:t>Test driven development</a:t>
            </a:r>
          </a:p>
          <a:p>
            <a:pPr lvl="1"/>
            <a:r>
              <a:rPr lang="en-US" dirty="0"/>
              <a:t>Write and maintain tests per-feature (manual! hard!)</a:t>
            </a:r>
          </a:p>
          <a:p>
            <a:pPr lvl="1"/>
            <a:r>
              <a:rPr lang="en-US" dirty="0"/>
              <a:t>Unit tests help locate bugs (at unit level)</a:t>
            </a:r>
          </a:p>
          <a:p>
            <a:pPr lvl="1"/>
            <a:r>
              <a:rPr lang="en-US" dirty="0"/>
              <a:t>Integration/system tests also needed to locate interaction-related faults</a:t>
            </a:r>
          </a:p>
          <a:p>
            <a:r>
              <a:rPr lang="en-US" dirty="0"/>
              <a:t>Continuous delivery</a:t>
            </a:r>
          </a:p>
          <a:p>
            <a:pPr lvl="1"/>
            <a:r>
              <a:rPr lang="en-US" dirty="0"/>
              <a:t>Write and maintain high-level observability metrics</a:t>
            </a:r>
          </a:p>
          <a:p>
            <a:pPr lvl="1"/>
            <a:r>
              <a:rPr lang="en-US" dirty="0"/>
              <a:t>Deploy features one-at-a-time, look for canaries in metrics</a:t>
            </a:r>
          </a:p>
          <a:p>
            <a:pPr lvl="1"/>
            <a:r>
              <a:rPr lang="en-US" dirty="0"/>
              <a:t>Write fewer integration/system tests</a:t>
            </a:r>
          </a:p>
        </p:txBody>
      </p:sp>
    </p:spTree>
    <p:extLst>
      <p:ext uri="{BB962C8B-B14F-4D97-AF65-F5344CB8AC3E}">
        <p14:creationId xmlns:p14="http://schemas.microsoft.com/office/powerpoint/2010/main" val="40749612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E3E0F-1EDF-65F1-5725-02DBF9BB80D1}"/>
            </a:ext>
          </a:extLst>
        </p:cNvPr>
        <p:cNvGrpSpPr/>
        <p:nvPr/>
      </p:nvGrpSpPr>
      <p:grpSpPr>
        <a:xfrm>
          <a:off x="0" y="0"/>
          <a:ext cx="0" cy="0"/>
          <a:chOff x="0" y="0"/>
          <a:chExt cx="0" cy="0"/>
        </a:xfrm>
      </p:grpSpPr>
      <p:sp>
        <p:nvSpPr>
          <p:cNvPr id="170" name="Continuous Integration in Practice">
            <a:extLst>
              <a:ext uri="{FF2B5EF4-FFF2-40B4-BE49-F238E27FC236}">
                <a16:creationId xmlns:a16="http://schemas.microsoft.com/office/drawing/2014/main" id="{8E6673E1-9738-2C30-1FD8-F877EAA7650F}"/>
              </a:ext>
            </a:extLst>
          </p:cNvPr>
          <p:cNvSpPr txBox="1">
            <a:spLocks noGrp="1"/>
          </p:cNvSpPr>
          <p:nvPr>
            <p:ph type="title"/>
          </p:nvPr>
        </p:nvSpPr>
        <p:spPr>
          <a:xfrm>
            <a:off x="838200" y="0"/>
            <a:ext cx="10515600" cy="1325563"/>
          </a:xfrm>
          <a:prstGeom prst="rect">
            <a:avLst/>
          </a:prstGeom>
        </p:spPr>
        <p:txBody>
          <a:bodyPr/>
          <a:lstStyle/>
          <a:p>
            <a:r>
              <a:rPr lang="en-US" dirty="0"/>
              <a:t>CI at scale: Google Test Automation Platform (TAP (2020))</a:t>
            </a:r>
          </a:p>
        </p:txBody>
      </p:sp>
      <p:sp>
        <p:nvSpPr>
          <p:cNvPr id="171" name="Large scale example: Google TAP">
            <a:extLst>
              <a:ext uri="{FF2B5EF4-FFF2-40B4-BE49-F238E27FC236}">
                <a16:creationId xmlns:a16="http://schemas.microsoft.com/office/drawing/2014/main" id="{52A27D30-61BC-C57E-E0D5-2E6ECB3C2B67}"/>
              </a:ext>
            </a:extLst>
          </p:cNvPr>
          <p:cNvSpPr txBox="1">
            <a:spLocks noGrp="1"/>
          </p:cNvSpPr>
          <p:nvPr>
            <p:ph idx="1"/>
          </p:nvPr>
        </p:nvSpPr>
        <p:spPr>
          <a:xfrm>
            <a:off x="838200" y="1481905"/>
            <a:ext cx="7887346" cy="4351338"/>
          </a:xfrm>
          <a:prstGeom prst="rect">
            <a:avLst/>
          </a:prstGeom>
        </p:spPr>
        <p:txBody>
          <a:bodyPr>
            <a:normAutofit fontScale="92500"/>
          </a:bodyPr>
          <a:lstStyle/>
          <a:p>
            <a:r>
              <a:rPr lang="en-US" sz="2600" dirty="0"/>
              <a:t>Massive continuous build of entire Google codebase</a:t>
            </a:r>
          </a:p>
          <a:p>
            <a:pPr lvl="1"/>
            <a:r>
              <a:rPr lang="en-US" sz="2200" dirty="0"/>
              <a:t>in a dedicated data center</a:t>
            </a:r>
          </a:p>
          <a:p>
            <a:pPr lvl="1"/>
            <a:r>
              <a:rPr lang="en-US" sz="2400" dirty="0"/>
              <a:t>50,000 unique changes per-day, 4 billion test cases per-day</a:t>
            </a:r>
          </a:p>
          <a:p>
            <a:r>
              <a:rPr lang="en-US" dirty="0"/>
              <a:t>Engineers submit unit tests along with their changes</a:t>
            </a:r>
          </a:p>
          <a:p>
            <a:pPr lvl="1"/>
            <a:r>
              <a:rPr lang="en-US" dirty="0"/>
              <a:t>Block merge if they fail</a:t>
            </a:r>
          </a:p>
          <a:p>
            <a:r>
              <a:rPr lang="en-US" dirty="0"/>
              <a:t>If they pass, change is put in the codebase.</a:t>
            </a:r>
          </a:p>
          <a:p>
            <a:pPr lvl="1"/>
            <a:r>
              <a:rPr lang="en-US" dirty="0"/>
              <a:t>visible to entire company!</a:t>
            </a:r>
          </a:p>
          <a:p>
            <a:pPr lvl="1"/>
            <a:r>
              <a:rPr lang="en-US" dirty="0"/>
              <a:t>average wait time to this point: 11 minutes</a:t>
            </a:r>
          </a:p>
          <a:p>
            <a:r>
              <a:rPr lang="en-US" dirty="0"/>
              <a:t>Then (asynchronously) </a:t>
            </a:r>
            <a:r>
              <a:rPr sz="2600" dirty="0"/>
              <a:t>run all affected</a:t>
            </a:r>
            <a:r>
              <a:rPr lang="en-US" sz="2600" dirty="0"/>
              <a:t> integration</a:t>
            </a:r>
            <a:r>
              <a:rPr sz="2600" dirty="0"/>
              <a:t> tests</a:t>
            </a:r>
            <a:endParaRPr lang="en-US" sz="2600" dirty="0"/>
          </a:p>
          <a:p>
            <a:pPr lvl="1"/>
            <a:r>
              <a:rPr lang="en-US" sz="2200" dirty="0"/>
              <a:t>If any fail, change is sent back to a human on the submitter's team (the </a:t>
            </a:r>
            <a:r>
              <a:rPr sz="2200" dirty="0"/>
              <a:t>“build cop”</a:t>
            </a:r>
            <a:r>
              <a:rPr lang="en-US" sz="2200" dirty="0"/>
              <a:t>) who must act</a:t>
            </a:r>
            <a:r>
              <a:rPr sz="2200" dirty="0"/>
              <a:t> immediately to roll-back or fix</a:t>
            </a:r>
            <a:r>
              <a:rPr lang="en-US" sz="2600" dirty="0"/>
              <a:t>.</a:t>
            </a:r>
            <a:endParaRPr sz="2200" dirty="0"/>
          </a:p>
        </p:txBody>
      </p:sp>
      <p:sp>
        <p:nvSpPr>
          <p:cNvPr id="172" name="“Software Engineering at Google: Lessons Learned from Programming Over Time,” Wright, Winters and Manshreck, 2020 (O’Reilly)">
            <a:extLst>
              <a:ext uri="{FF2B5EF4-FFF2-40B4-BE49-F238E27FC236}">
                <a16:creationId xmlns:a16="http://schemas.microsoft.com/office/drawing/2014/main" id="{BFA74E2A-D80F-BCB1-51F8-5F6C8BF68172}"/>
              </a:ext>
            </a:extLst>
          </p:cNvPr>
          <p:cNvSpPr txBox="1"/>
          <p:nvPr/>
        </p:nvSpPr>
        <p:spPr>
          <a:xfrm>
            <a:off x="5568497" y="5989585"/>
            <a:ext cx="5572746" cy="7771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lvl1pPr algn="ctr" defTabSz="2438337">
              <a:defRPr sz="2200">
                <a:solidFill>
                  <a:srgbClr val="5E5E5E"/>
                </a:solidFill>
                <a:latin typeface="Helvetica Neue"/>
                <a:ea typeface="Helvetica Neue"/>
                <a:cs typeface="Helvetica Neue"/>
                <a:sym typeface="Helvetica Neue"/>
              </a:defRPr>
            </a:lvl1pPr>
          </a:lstStyle>
          <a:p>
            <a:pPr algn="l"/>
            <a:r>
              <a:rPr sz="1600" dirty="0">
                <a:latin typeface="+mn-lt"/>
              </a:rPr>
              <a:t>“Software Engineering at Google: Lessons Learned from Programming Over Time,” Wright, Winters and </a:t>
            </a:r>
            <a:r>
              <a:rPr sz="1600" dirty="0" err="1">
                <a:latin typeface="+mn-lt"/>
              </a:rPr>
              <a:t>Manshreck</a:t>
            </a:r>
            <a:r>
              <a:rPr sz="1600" dirty="0">
                <a:latin typeface="+mn-lt"/>
              </a:rPr>
              <a:t>, 2020 (O’Reilly)</a:t>
            </a:r>
            <a:r>
              <a:rPr lang="en-US" sz="1600" dirty="0">
                <a:latin typeface="+mn-lt"/>
              </a:rPr>
              <a:t>, pp. 494-497</a:t>
            </a:r>
            <a:endParaRPr sz="1600" dirty="0">
              <a:latin typeface="+mn-lt"/>
            </a:endParaRPr>
          </a:p>
        </p:txBody>
      </p:sp>
    </p:spTree>
    <p:extLst>
      <p:ext uri="{BB962C8B-B14F-4D97-AF65-F5344CB8AC3E}">
        <p14:creationId xmlns:p14="http://schemas.microsoft.com/office/powerpoint/2010/main" val="25120623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F9440-F2FC-9787-B772-956A856965D2}"/>
              </a:ext>
            </a:extLst>
          </p:cNvPr>
          <p:cNvSpPr>
            <a:spLocks noGrp="1"/>
          </p:cNvSpPr>
          <p:nvPr>
            <p:ph type="title"/>
          </p:nvPr>
        </p:nvSpPr>
        <p:spPr/>
        <p:txBody>
          <a:bodyPr/>
          <a:lstStyle/>
          <a:p>
            <a:r>
              <a:rPr lang="en-US" dirty="0"/>
              <a:t>Facebook: "Move fast and break things"</a:t>
            </a:r>
          </a:p>
        </p:txBody>
      </p:sp>
      <p:sp>
        <p:nvSpPr>
          <p:cNvPr id="3" name="Content Placeholder 2">
            <a:extLst>
              <a:ext uri="{FF2B5EF4-FFF2-40B4-BE49-F238E27FC236}">
                <a16:creationId xmlns:a16="http://schemas.microsoft.com/office/drawing/2014/main" id="{EB956E80-9DDB-74BB-2D9A-ECC5BC6AD55A}"/>
              </a:ext>
            </a:extLst>
          </p:cNvPr>
          <p:cNvSpPr>
            <a:spLocks noGrp="1"/>
          </p:cNvSpPr>
          <p:nvPr>
            <p:ph idx="1"/>
          </p:nvPr>
        </p:nvSpPr>
        <p:spPr/>
        <p:txBody>
          <a:bodyPr/>
          <a:lstStyle/>
          <a:p>
            <a:r>
              <a:rPr lang="en-US" dirty="0"/>
              <a:t>de-prioritize unit tests</a:t>
            </a:r>
          </a:p>
          <a:p>
            <a:r>
              <a:rPr lang="en-US" dirty="0"/>
              <a:t>Emphasis on getting features to users quickly</a:t>
            </a:r>
          </a:p>
          <a:p>
            <a:r>
              <a:rPr lang="en-US" dirty="0"/>
              <a:t>Strategy: push many small changes to fractions of the user base.  ("split deployments")</a:t>
            </a:r>
          </a:p>
        </p:txBody>
      </p:sp>
      <p:sp>
        <p:nvSpPr>
          <p:cNvPr id="4" name="Slide Number Placeholder 3">
            <a:extLst>
              <a:ext uri="{FF2B5EF4-FFF2-40B4-BE49-F238E27FC236}">
                <a16:creationId xmlns:a16="http://schemas.microsoft.com/office/drawing/2014/main" id="{6AF15848-49F3-BD7D-5ABB-16DCF2C9C2DB}"/>
              </a:ext>
            </a:extLst>
          </p:cNvPr>
          <p:cNvSpPr>
            <a:spLocks noGrp="1"/>
          </p:cNvSpPr>
          <p:nvPr>
            <p:ph type="sldNum" sz="quarter" idx="12"/>
          </p:nvPr>
        </p:nvSpPr>
        <p:spPr/>
        <p:txBody>
          <a:bodyPr/>
          <a:lstStyle/>
          <a:p>
            <a:fld id="{20F37917-FD3A-4669-9018-DA04BCDD3D75}" type="slidenum">
              <a:rPr lang="en-US" smtClean="0"/>
              <a:t>49</a:t>
            </a:fld>
            <a:endParaRPr lang="en-US"/>
          </a:p>
        </p:txBody>
      </p:sp>
    </p:spTree>
    <p:extLst>
      <p:ext uri="{BB962C8B-B14F-4D97-AF65-F5344CB8AC3E}">
        <p14:creationId xmlns:p14="http://schemas.microsoft.com/office/powerpoint/2010/main" val="38630119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6781F-FD9A-A245-BA68-9AC51B34BDA8}"/>
              </a:ext>
            </a:extLst>
          </p:cNvPr>
          <p:cNvSpPr>
            <a:spLocks noGrp="1"/>
          </p:cNvSpPr>
          <p:nvPr>
            <p:ph type="title"/>
          </p:nvPr>
        </p:nvSpPr>
        <p:spPr/>
        <p:txBody>
          <a:bodyPr>
            <a:normAutofit/>
          </a:bodyPr>
          <a:lstStyle/>
          <a:p>
            <a:r>
              <a:rPr lang="en-US" dirty="0"/>
              <a:t>Agile relies on a variety of quality-assurance processes</a:t>
            </a:r>
          </a:p>
        </p:txBody>
      </p:sp>
      <p:sp>
        <p:nvSpPr>
          <p:cNvPr id="8" name="Content Placeholder 7">
            <a:extLst>
              <a:ext uri="{FF2B5EF4-FFF2-40B4-BE49-F238E27FC236}">
                <a16:creationId xmlns:a16="http://schemas.microsoft.com/office/drawing/2014/main" id="{E0413CA6-2259-6AE5-6334-2998F3B60638}"/>
              </a:ext>
            </a:extLst>
          </p:cNvPr>
          <p:cNvSpPr>
            <a:spLocks noGrp="1"/>
          </p:cNvSpPr>
          <p:nvPr>
            <p:ph idx="1"/>
          </p:nvPr>
        </p:nvSpPr>
        <p:spPr>
          <a:xfrm>
            <a:off x="838200" y="1500160"/>
            <a:ext cx="8849139" cy="4351338"/>
          </a:xfrm>
        </p:spPr>
        <p:txBody>
          <a:bodyPr>
            <a:normAutofit lnSpcReduction="10000"/>
          </a:bodyPr>
          <a:lstStyle/>
          <a:p>
            <a:r>
              <a:rPr lang="en-US" dirty="0"/>
              <a:t>What are the costs &amp; benefits of each of these?</a:t>
            </a:r>
          </a:p>
          <a:p>
            <a:pPr lvl="1"/>
            <a:r>
              <a:rPr lang="en-US" b="0" i="0" u="none" strike="noStrike" kern="1200" dirty="0">
                <a:solidFill>
                  <a:schemeClr val="tx1"/>
                </a:solidFill>
                <a:effectLst/>
                <a:latin typeface="+mn-lt"/>
                <a:ea typeface="+mn-ea"/>
                <a:cs typeface="+mn-cs"/>
              </a:rPr>
              <a:t>unit testing/TDD</a:t>
            </a:r>
          </a:p>
          <a:p>
            <a:pPr lvl="1"/>
            <a:r>
              <a:rPr lang="en-US" b="0" i="0" u="none" strike="noStrike" kern="1200" dirty="0">
                <a:solidFill>
                  <a:schemeClr val="tx1"/>
                </a:solidFill>
                <a:effectLst/>
                <a:latin typeface="+mn-lt"/>
                <a:ea typeface="+mn-ea"/>
                <a:cs typeface="+mn-cs"/>
              </a:rPr>
              <a:t>code review</a:t>
            </a:r>
          </a:p>
          <a:p>
            <a:pPr lvl="1"/>
            <a:r>
              <a:rPr lang="en-US" b="0" i="0" u="none" strike="noStrike" kern="1200" dirty="0">
                <a:solidFill>
                  <a:schemeClr val="tx1"/>
                </a:solidFill>
                <a:effectLst/>
                <a:latin typeface="+mn-lt"/>
                <a:ea typeface="+mn-ea"/>
                <a:cs typeface="+mn-cs"/>
              </a:rPr>
              <a:t>integration tests (as in module 12)</a:t>
            </a:r>
          </a:p>
          <a:p>
            <a:pPr lvl="1"/>
            <a:r>
              <a:rPr lang="en-US" b="0" i="0" u="none" strike="noStrike" kern="1200" dirty="0">
                <a:solidFill>
                  <a:schemeClr val="tx1"/>
                </a:solidFill>
                <a:effectLst/>
                <a:latin typeface="+mn-lt"/>
                <a:ea typeface="+mn-ea"/>
                <a:cs typeface="+mn-cs"/>
              </a:rPr>
              <a:t>continuous integration</a:t>
            </a:r>
          </a:p>
          <a:p>
            <a:pPr lvl="1"/>
            <a:r>
              <a:rPr lang="en-US" b="0" i="0" u="none" strike="noStrike" kern="1200" dirty="0">
                <a:solidFill>
                  <a:schemeClr val="tx1"/>
                </a:solidFill>
                <a:effectLst/>
                <a:latin typeface="+mn-lt"/>
                <a:ea typeface="+mn-ea"/>
                <a:cs typeface="+mn-cs"/>
              </a:rPr>
              <a:t>continuous deployment (A/B, canaries, etc.)</a:t>
            </a:r>
          </a:p>
          <a:p>
            <a:r>
              <a:rPr lang="en-US" dirty="0"/>
              <a:t>How is each automatable?</a:t>
            </a:r>
          </a:p>
          <a:p>
            <a:r>
              <a:rPr lang="en-US" b="0" i="0" u="none" strike="noStrike" kern="1200" dirty="0">
                <a:solidFill>
                  <a:schemeClr val="tx1"/>
                </a:solidFill>
                <a:effectLst/>
                <a:latin typeface="+mn-lt"/>
                <a:ea typeface="+mn-ea"/>
                <a:cs typeface="+mn-cs"/>
              </a:rPr>
              <a:t>How does each address non-functional quality attributes?</a:t>
            </a:r>
          </a:p>
          <a:p>
            <a:r>
              <a:rPr lang="en-US" dirty="0"/>
              <a:t>How should these be combined in an organization's software development process?</a:t>
            </a:r>
            <a:endParaRPr lang="en-US" b="0" i="0" u="none" strike="noStrike"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EA7E4AEB-DD68-EC4B-BB36-8765865EFE83}"/>
              </a:ext>
            </a:extLst>
          </p:cNvPr>
          <p:cNvSpPr>
            <a:spLocks noGrp="1"/>
          </p:cNvSpPr>
          <p:nvPr>
            <p:ph type="sldNum" sz="quarter" idx="12"/>
          </p:nvPr>
        </p:nvSpPr>
        <p:spPr/>
        <p:txBody>
          <a:bodyPr/>
          <a:lstStyle/>
          <a:p>
            <a:fld id="{20F37917-FD3A-4669-9018-DA04BCDD3D75}" type="slidenum">
              <a:rPr lang="en-US" smtClean="0"/>
              <a:t>5</a:t>
            </a:fld>
            <a:endParaRPr lang="en-US"/>
          </a:p>
        </p:txBody>
      </p:sp>
      <p:sp>
        <p:nvSpPr>
          <p:cNvPr id="3" name="TextBox 2">
            <a:extLst>
              <a:ext uri="{FF2B5EF4-FFF2-40B4-BE49-F238E27FC236}">
                <a16:creationId xmlns:a16="http://schemas.microsoft.com/office/drawing/2014/main" id="{EF836509-4D92-CA47-B283-2BA5CB8D75FB}"/>
              </a:ext>
            </a:extLst>
          </p:cNvPr>
          <p:cNvSpPr txBox="1"/>
          <p:nvPr/>
        </p:nvSpPr>
        <p:spPr>
          <a:xfrm>
            <a:off x="4787900" y="95250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l"/>
            <a:endParaRPr lang="en-US" sz="3600" dirty="0">
              <a:solidFill>
                <a:schemeClr val="tx1"/>
              </a:solidFill>
            </a:endParaRPr>
          </a:p>
        </p:txBody>
      </p:sp>
    </p:spTree>
    <p:extLst>
      <p:ext uri="{BB962C8B-B14F-4D97-AF65-F5344CB8AC3E}">
        <p14:creationId xmlns:p14="http://schemas.microsoft.com/office/powerpoint/2010/main" val="33456376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Deployment Example: Facebook.com"/>
          <p:cNvSpPr txBox="1">
            <a:spLocks noGrp="1"/>
          </p:cNvSpPr>
          <p:nvPr>
            <p:ph type="title"/>
          </p:nvPr>
        </p:nvSpPr>
        <p:spPr>
          <a:prstGeom prst="rect">
            <a:avLst/>
          </a:prstGeom>
        </p:spPr>
        <p:txBody>
          <a:bodyPr/>
          <a:lstStyle/>
          <a:p>
            <a:r>
              <a:rPr dirty="0"/>
              <a:t>Deployment Example: Facebook.com</a:t>
            </a:r>
          </a:p>
        </p:txBody>
      </p:sp>
      <p:sp>
        <p:nvSpPr>
          <p:cNvPr id="360" name="Pre-2016"/>
          <p:cNvSpPr txBox="1">
            <a:spLocks noGrp="1"/>
          </p:cNvSpPr>
          <p:nvPr>
            <p:ph type="body" idx="1"/>
          </p:nvPr>
        </p:nvSpPr>
        <p:spPr>
          <a:prstGeom prst="rect">
            <a:avLst/>
          </a:prstGeom>
        </p:spPr>
        <p:txBody>
          <a:bodyPr/>
          <a:lstStyle/>
          <a:p>
            <a:r>
              <a:t>Pre-2016</a:t>
            </a:r>
          </a:p>
        </p:txBody>
      </p:sp>
      <p:sp>
        <p:nvSpPr>
          <p:cNvPr id="361" name="Rounded Rectangle"/>
          <p:cNvSpPr/>
          <p:nvPr/>
        </p:nvSpPr>
        <p:spPr>
          <a:xfrm>
            <a:off x="5960387" y="3283579"/>
            <a:ext cx="4087846" cy="267893"/>
          </a:xfrm>
          <a:prstGeom prst="roundRect">
            <a:avLst>
              <a:gd name="adj" fmla="val 50000"/>
            </a:avLst>
          </a:prstGeom>
          <a:solidFill>
            <a:srgbClr val="A92633">
              <a:alpha val="31880"/>
            </a:srgbClr>
          </a:solidFill>
          <a:ln w="12700">
            <a:miter lim="400000"/>
          </a:ln>
          <a:effectLst>
            <a:outerShdw blurRad="50800" dist="25400" dir="5400000" rotWithShape="0">
              <a:srgbClr val="000000">
                <a:alpha val="50000"/>
              </a:srgbClr>
            </a:outerShdw>
          </a:effectLst>
        </p:spPr>
        <p:txBody>
          <a:bodyPr lIns="25400" tIns="25400" rIns="25400" bIns="25400" anchor="ctr"/>
          <a:lstStyle/>
          <a:p>
            <a:pPr algn="ctr" defTabSz="410765">
              <a:defRPr sz="2200">
                <a:solidFill>
                  <a:srgbClr val="FFFFFF"/>
                </a:solidFill>
                <a:latin typeface="Helvetica Light"/>
                <a:ea typeface="Helvetica Light"/>
                <a:cs typeface="Helvetica Light"/>
                <a:sym typeface="Helvetica Light"/>
              </a:defRPr>
            </a:pPr>
            <a:endParaRPr sz="1100"/>
          </a:p>
        </p:txBody>
      </p:sp>
      <p:sp>
        <p:nvSpPr>
          <p:cNvPr id="362" name="~1 week of development"/>
          <p:cNvSpPr txBox="1"/>
          <p:nvPr/>
        </p:nvSpPr>
        <p:spPr>
          <a:xfrm>
            <a:off x="5999618" y="3258347"/>
            <a:ext cx="4009384" cy="3183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lvl1pPr algn="ctr" defTabSz="821529">
              <a:defRPr sz="3200">
                <a:solidFill>
                  <a:srgbClr val="FFFFFF"/>
                </a:solidFill>
                <a:latin typeface="Helvetica Light"/>
                <a:ea typeface="Helvetica Light"/>
                <a:cs typeface="Helvetica Light"/>
                <a:sym typeface="Helvetica Light"/>
              </a:defRPr>
            </a:lvl1pPr>
          </a:lstStyle>
          <a:p>
            <a:r>
              <a:rPr sz="1600" dirty="0"/>
              <a:t>~1 week of development</a:t>
            </a:r>
          </a:p>
        </p:txBody>
      </p:sp>
      <p:sp>
        <p:nvSpPr>
          <p:cNvPr id="363" name="3x Daily"/>
          <p:cNvSpPr txBox="1"/>
          <p:nvPr/>
        </p:nvSpPr>
        <p:spPr>
          <a:xfrm>
            <a:off x="8157475" y="6348798"/>
            <a:ext cx="461664" cy="2106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ctr" defTabSz="821529">
              <a:defRPr>
                <a:latin typeface="Helvetica Light"/>
                <a:ea typeface="Helvetica Light"/>
                <a:cs typeface="Helvetica Light"/>
                <a:sym typeface="Helvetica Light"/>
              </a:defRPr>
            </a:lvl1pPr>
          </a:lstStyle>
          <a:p>
            <a:r>
              <a:rPr sz="900"/>
              <a:t>3x Daily</a:t>
            </a:r>
          </a:p>
        </p:txBody>
      </p:sp>
      <p:sp>
        <p:nvSpPr>
          <p:cNvPr id="364" name="Line"/>
          <p:cNvSpPr/>
          <p:nvPr/>
        </p:nvSpPr>
        <p:spPr>
          <a:xfrm flipH="1">
            <a:off x="7483429" y="4598789"/>
            <a:ext cx="2" cy="1289915"/>
          </a:xfrm>
          <a:prstGeom prst="line">
            <a:avLst/>
          </a:prstGeom>
          <a:ln w="50800">
            <a:solidFill>
              <a:srgbClr val="008400"/>
            </a:solidFill>
            <a:custDash>
              <a:ds d="200000" sp="200000"/>
            </a:custDash>
            <a:miter lim="400000"/>
            <a:tailEnd type="triangle"/>
          </a:ln>
        </p:spPr>
        <p:txBody>
          <a:bodyPr lIns="22859" tIns="22859" rIns="22859" bIns="22859"/>
          <a:lstStyle/>
          <a:p>
            <a:pPr algn="ctr" defTabSz="1219169">
              <a:defRPr sz="2400">
                <a:solidFill>
                  <a:srgbClr val="5E5E5E"/>
                </a:solidFill>
              </a:defRPr>
            </a:pPr>
            <a:endParaRPr sz="1200"/>
          </a:p>
        </p:txBody>
      </p:sp>
      <p:sp>
        <p:nvSpPr>
          <p:cNvPr id="365" name="Line"/>
          <p:cNvSpPr/>
          <p:nvPr/>
        </p:nvSpPr>
        <p:spPr>
          <a:xfrm>
            <a:off x="8244347" y="4598789"/>
            <a:ext cx="1" cy="1289915"/>
          </a:xfrm>
          <a:prstGeom prst="line">
            <a:avLst/>
          </a:prstGeom>
          <a:ln w="50800">
            <a:solidFill>
              <a:srgbClr val="008400"/>
            </a:solidFill>
            <a:custDash>
              <a:ds d="200000" sp="200000"/>
            </a:custDash>
            <a:miter lim="400000"/>
            <a:tailEnd type="triangle"/>
          </a:ln>
        </p:spPr>
        <p:txBody>
          <a:bodyPr lIns="22859" tIns="22859" rIns="22859" bIns="22859"/>
          <a:lstStyle/>
          <a:p>
            <a:pPr algn="ctr" defTabSz="1219169">
              <a:defRPr sz="2400">
                <a:solidFill>
                  <a:srgbClr val="5E5E5E"/>
                </a:solidFill>
              </a:defRPr>
            </a:pPr>
            <a:endParaRPr sz="1200"/>
          </a:p>
        </p:txBody>
      </p:sp>
      <p:sp>
        <p:nvSpPr>
          <p:cNvPr id="366" name="Line"/>
          <p:cNvSpPr/>
          <p:nvPr/>
        </p:nvSpPr>
        <p:spPr>
          <a:xfrm>
            <a:off x="8989178" y="4598789"/>
            <a:ext cx="1" cy="1289915"/>
          </a:xfrm>
          <a:prstGeom prst="line">
            <a:avLst/>
          </a:prstGeom>
          <a:ln w="50800">
            <a:solidFill>
              <a:srgbClr val="008400"/>
            </a:solidFill>
            <a:custDash>
              <a:ds d="200000" sp="200000"/>
            </a:custDash>
            <a:miter lim="400000"/>
            <a:tailEnd type="triangle"/>
          </a:ln>
        </p:spPr>
        <p:txBody>
          <a:bodyPr lIns="22859" tIns="22859" rIns="22859" bIns="22859"/>
          <a:lstStyle/>
          <a:p>
            <a:pPr algn="ctr" defTabSz="1219169">
              <a:defRPr sz="2400">
                <a:solidFill>
                  <a:srgbClr val="5E5E5E"/>
                </a:solidFill>
              </a:defRPr>
            </a:pPr>
            <a:endParaRPr sz="1200"/>
          </a:p>
        </p:txBody>
      </p:sp>
      <p:sp>
        <p:nvSpPr>
          <p:cNvPr id="367" name="Line"/>
          <p:cNvSpPr/>
          <p:nvPr/>
        </p:nvSpPr>
        <p:spPr>
          <a:xfrm>
            <a:off x="9734008" y="4598789"/>
            <a:ext cx="2" cy="1289915"/>
          </a:xfrm>
          <a:prstGeom prst="line">
            <a:avLst/>
          </a:prstGeom>
          <a:ln w="50800">
            <a:solidFill>
              <a:srgbClr val="008400"/>
            </a:solidFill>
            <a:custDash>
              <a:ds d="200000" sp="200000"/>
            </a:custDash>
            <a:miter lim="400000"/>
            <a:tailEnd type="triangle"/>
          </a:ln>
        </p:spPr>
        <p:txBody>
          <a:bodyPr lIns="22859" tIns="22859" rIns="22859" bIns="22859"/>
          <a:lstStyle/>
          <a:p>
            <a:pPr algn="ctr" defTabSz="1219169">
              <a:defRPr sz="2400">
                <a:solidFill>
                  <a:srgbClr val="5E5E5E"/>
                </a:solidFill>
              </a:defRPr>
            </a:pPr>
            <a:endParaRPr sz="1200"/>
          </a:p>
        </p:txBody>
      </p:sp>
      <p:sp>
        <p:nvSpPr>
          <p:cNvPr id="368" name="Rounded Rectangle"/>
          <p:cNvSpPr/>
          <p:nvPr/>
        </p:nvSpPr>
        <p:spPr>
          <a:xfrm>
            <a:off x="5933599" y="4328352"/>
            <a:ext cx="1250856" cy="267893"/>
          </a:xfrm>
          <a:prstGeom prst="roundRect">
            <a:avLst>
              <a:gd name="adj" fmla="val 50000"/>
            </a:avLst>
          </a:prstGeom>
          <a:solidFill>
            <a:srgbClr val="516D7C"/>
          </a:solidFill>
          <a:ln w="12700">
            <a:miter lim="400000"/>
          </a:ln>
          <a:effectLst>
            <a:outerShdw blurRad="50800" dist="25400" dir="5400000" rotWithShape="0">
              <a:srgbClr val="000000">
                <a:alpha val="50000"/>
              </a:srgbClr>
            </a:outerShdw>
          </a:effectLst>
        </p:spPr>
        <p:txBody>
          <a:bodyPr lIns="25400" tIns="25400" rIns="25400" bIns="25400" anchor="ctr"/>
          <a:lstStyle/>
          <a:p>
            <a:pPr algn="ctr" defTabSz="410765">
              <a:defRPr sz="2200">
                <a:solidFill>
                  <a:srgbClr val="FFFFFF"/>
                </a:solidFill>
                <a:latin typeface="Helvetica Light"/>
                <a:ea typeface="Helvetica Light"/>
                <a:cs typeface="Helvetica Light"/>
                <a:sym typeface="Helvetica Light"/>
              </a:defRPr>
            </a:pPr>
            <a:endParaRPr sz="1100"/>
          </a:p>
        </p:txBody>
      </p:sp>
      <p:sp>
        <p:nvSpPr>
          <p:cNvPr id="369" name="Stabilize"/>
          <p:cNvSpPr txBox="1"/>
          <p:nvPr/>
        </p:nvSpPr>
        <p:spPr>
          <a:xfrm>
            <a:off x="5972830" y="4322356"/>
            <a:ext cx="1172393" cy="279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lvl1pPr algn="ctr" defTabSz="821529">
              <a:defRPr sz="2700">
                <a:solidFill>
                  <a:srgbClr val="FFFFFF"/>
                </a:solidFill>
                <a:latin typeface="Helvetica Light"/>
                <a:ea typeface="Helvetica Light"/>
                <a:cs typeface="Helvetica Light"/>
                <a:sym typeface="Helvetica Light"/>
              </a:defRPr>
            </a:lvl1pPr>
          </a:lstStyle>
          <a:p>
            <a:r>
              <a:rPr sz="1350"/>
              <a:t>Stabilize</a:t>
            </a:r>
          </a:p>
        </p:txBody>
      </p:sp>
      <p:sp>
        <p:nvSpPr>
          <p:cNvPr id="370" name="Line"/>
          <p:cNvSpPr/>
          <p:nvPr/>
        </p:nvSpPr>
        <p:spPr>
          <a:xfrm>
            <a:off x="5813577" y="3687961"/>
            <a:ext cx="2" cy="954851"/>
          </a:xfrm>
          <a:prstGeom prst="line">
            <a:avLst/>
          </a:prstGeom>
          <a:ln w="50800">
            <a:solidFill>
              <a:srgbClr val="A92633"/>
            </a:solidFill>
            <a:custDash>
              <a:ds d="200000" sp="200000"/>
            </a:custDash>
            <a:miter lim="400000"/>
            <a:tailEnd type="triangle"/>
          </a:ln>
        </p:spPr>
        <p:txBody>
          <a:bodyPr lIns="22859" tIns="22859" rIns="22859" bIns="22859"/>
          <a:lstStyle/>
          <a:p>
            <a:pPr algn="ctr" defTabSz="1219169">
              <a:defRPr sz="2400">
                <a:solidFill>
                  <a:srgbClr val="5E5E5E"/>
                </a:solidFill>
              </a:defRPr>
            </a:pPr>
            <a:endParaRPr sz="1200"/>
          </a:p>
        </p:txBody>
      </p:sp>
      <p:sp>
        <p:nvSpPr>
          <p:cNvPr id="371" name="Line"/>
          <p:cNvSpPr/>
          <p:nvPr/>
        </p:nvSpPr>
        <p:spPr>
          <a:xfrm>
            <a:off x="5786493" y="4688411"/>
            <a:ext cx="4928273" cy="1"/>
          </a:xfrm>
          <a:prstGeom prst="line">
            <a:avLst/>
          </a:prstGeom>
          <a:ln w="25400">
            <a:solidFill>
              <a:srgbClr val="000000"/>
            </a:solidFill>
            <a:miter lim="400000"/>
          </a:ln>
        </p:spPr>
        <p:txBody>
          <a:bodyPr lIns="22859" tIns="22859" rIns="22859" bIns="22859"/>
          <a:lstStyle/>
          <a:p>
            <a:pPr algn="ctr" defTabSz="1219169">
              <a:defRPr sz="2400">
                <a:solidFill>
                  <a:srgbClr val="5E5E5E"/>
                </a:solidFill>
              </a:defRPr>
            </a:pPr>
            <a:endParaRPr sz="1200"/>
          </a:p>
        </p:txBody>
      </p:sp>
      <p:sp>
        <p:nvSpPr>
          <p:cNvPr id="372" name="release branch"/>
          <p:cNvSpPr txBox="1"/>
          <p:nvPr/>
        </p:nvSpPr>
        <p:spPr>
          <a:xfrm>
            <a:off x="6471768" y="5070259"/>
            <a:ext cx="809515" cy="2106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ctr" defTabSz="821529">
              <a:defRPr>
                <a:latin typeface="Helvetica Light"/>
                <a:ea typeface="Helvetica Light"/>
                <a:cs typeface="Helvetica Light"/>
                <a:sym typeface="Helvetica Light"/>
              </a:defRPr>
            </a:lvl1pPr>
          </a:lstStyle>
          <a:p>
            <a:r>
              <a:rPr sz="900"/>
              <a:t>release branch</a:t>
            </a:r>
          </a:p>
        </p:txBody>
      </p:sp>
      <p:sp>
        <p:nvSpPr>
          <p:cNvPr id="373" name="Weekly"/>
          <p:cNvSpPr txBox="1"/>
          <p:nvPr/>
        </p:nvSpPr>
        <p:spPr>
          <a:xfrm>
            <a:off x="5370508" y="4674481"/>
            <a:ext cx="428001" cy="2106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ctr" defTabSz="821529">
              <a:defRPr>
                <a:latin typeface="Helvetica Light"/>
                <a:ea typeface="Helvetica Light"/>
                <a:cs typeface="Helvetica Light"/>
                <a:sym typeface="Helvetica Light"/>
              </a:defRPr>
            </a:lvl1pPr>
          </a:lstStyle>
          <a:p>
            <a:r>
              <a:rPr sz="900"/>
              <a:t>Weekly</a:t>
            </a:r>
          </a:p>
        </p:txBody>
      </p:sp>
      <p:sp>
        <p:nvSpPr>
          <p:cNvPr id="374" name="3 days"/>
          <p:cNvSpPr txBox="1"/>
          <p:nvPr/>
        </p:nvSpPr>
        <p:spPr>
          <a:xfrm>
            <a:off x="5997647" y="3937709"/>
            <a:ext cx="790407" cy="3799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ctr" defTabSz="821529">
              <a:defRPr sz="4000">
                <a:latin typeface="Helvetica Light"/>
                <a:ea typeface="Helvetica Light"/>
                <a:cs typeface="Helvetica Light"/>
                <a:sym typeface="Helvetica Light"/>
              </a:defRPr>
            </a:lvl1pPr>
          </a:lstStyle>
          <a:p>
            <a:r>
              <a:rPr sz="2000"/>
              <a:t>3 days</a:t>
            </a:r>
          </a:p>
        </p:txBody>
      </p:sp>
      <p:sp>
        <p:nvSpPr>
          <p:cNvPr id="375" name="All changes from week…"/>
          <p:cNvSpPr txBox="1"/>
          <p:nvPr/>
        </p:nvSpPr>
        <p:spPr>
          <a:xfrm>
            <a:off x="3943808" y="4953038"/>
            <a:ext cx="1916613" cy="5030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p>
            <a:pPr algn="ctr" defTabSz="410765">
              <a:defRPr sz="2800" i="1"/>
            </a:pPr>
            <a:r>
              <a:rPr sz="1400"/>
              <a:t>All changes from week</a:t>
            </a:r>
          </a:p>
          <a:p>
            <a:pPr algn="ctr" defTabSz="410765">
              <a:defRPr sz="2800" i="1"/>
            </a:pPr>
            <a:r>
              <a:rPr sz="1400"/>
              <a:t>that are ready for release</a:t>
            </a:r>
          </a:p>
        </p:txBody>
      </p:sp>
      <p:sp>
        <p:nvSpPr>
          <p:cNvPr id="376" name="Rounded Rectangle"/>
          <p:cNvSpPr/>
          <p:nvPr/>
        </p:nvSpPr>
        <p:spPr>
          <a:xfrm>
            <a:off x="7252750" y="4328351"/>
            <a:ext cx="3105162" cy="267893"/>
          </a:xfrm>
          <a:prstGeom prst="roundRect">
            <a:avLst>
              <a:gd name="adj" fmla="val 50000"/>
            </a:avLst>
          </a:prstGeom>
          <a:solidFill>
            <a:srgbClr val="008400"/>
          </a:solidFill>
          <a:ln w="12700">
            <a:miter lim="400000"/>
          </a:ln>
          <a:effectLst>
            <a:outerShdw blurRad="50800" dist="25400" dir="5400000" rotWithShape="0">
              <a:srgbClr val="000000">
                <a:alpha val="50000"/>
              </a:srgbClr>
            </a:outerShdw>
          </a:effectLst>
        </p:spPr>
        <p:txBody>
          <a:bodyPr lIns="25400" tIns="25400" rIns="25400" bIns="25400" anchor="ctr"/>
          <a:lstStyle/>
          <a:p>
            <a:pPr algn="ctr" defTabSz="410765">
              <a:defRPr sz="2200">
                <a:solidFill>
                  <a:srgbClr val="FFFFFF"/>
                </a:solidFill>
                <a:latin typeface="Helvetica Light"/>
                <a:ea typeface="Helvetica Light"/>
                <a:cs typeface="Helvetica Light"/>
                <a:sym typeface="Helvetica Light"/>
              </a:defRPr>
            </a:pPr>
            <a:endParaRPr sz="1100"/>
          </a:p>
        </p:txBody>
      </p:sp>
      <p:sp>
        <p:nvSpPr>
          <p:cNvPr id="377" name="Release Branch"/>
          <p:cNvSpPr/>
          <p:nvPr/>
        </p:nvSpPr>
        <p:spPr>
          <a:xfrm>
            <a:off x="7124155" y="4201528"/>
            <a:ext cx="3026700" cy="287577"/>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lvl1pPr algn="ctr" defTabSz="821529">
              <a:defRPr sz="2800">
                <a:solidFill>
                  <a:srgbClr val="FFFFFF"/>
                </a:solidFill>
                <a:latin typeface="Helvetica Light"/>
                <a:ea typeface="Helvetica Light"/>
                <a:cs typeface="Helvetica Light"/>
                <a:sym typeface="Helvetica Light"/>
              </a:defRPr>
            </a:lvl1pPr>
          </a:lstStyle>
          <a:p>
            <a:r>
              <a:rPr sz="1400"/>
              <a:t>Release Branch</a:t>
            </a:r>
          </a:p>
        </p:txBody>
      </p:sp>
      <p:sp>
        <p:nvSpPr>
          <p:cNvPr id="378" name="4 days"/>
          <p:cNvSpPr txBox="1"/>
          <p:nvPr/>
        </p:nvSpPr>
        <p:spPr>
          <a:xfrm>
            <a:off x="7291065" y="3953090"/>
            <a:ext cx="790407" cy="3799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ctr" defTabSz="821529">
              <a:defRPr sz="4000">
                <a:latin typeface="Helvetica Light"/>
                <a:ea typeface="Helvetica Light"/>
                <a:cs typeface="Helvetica Light"/>
                <a:sym typeface="Helvetica Light"/>
              </a:defRPr>
            </a:lvl1pPr>
          </a:lstStyle>
          <a:p>
            <a:r>
              <a:rPr sz="2000"/>
              <a:t>4 days</a:t>
            </a:r>
          </a:p>
        </p:txBody>
      </p:sp>
      <p:sp>
        <p:nvSpPr>
          <p:cNvPr id="379" name="All changes that survived stabilizing"/>
          <p:cNvSpPr txBox="1"/>
          <p:nvPr/>
        </p:nvSpPr>
        <p:spPr>
          <a:xfrm>
            <a:off x="8248043" y="3999257"/>
            <a:ext cx="2672654" cy="2875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ctr" defTabSz="821529">
              <a:defRPr sz="2800" i="1"/>
            </a:lvl1pPr>
          </a:lstStyle>
          <a:p>
            <a:r>
              <a:rPr sz="1400"/>
              <a:t>All changes that survived stabilizing</a:t>
            </a:r>
          </a:p>
        </p:txBody>
      </p:sp>
      <p:sp>
        <p:nvSpPr>
          <p:cNvPr id="380" name="Rounded Rectangle"/>
          <p:cNvSpPr/>
          <p:nvPr/>
        </p:nvSpPr>
        <p:spPr>
          <a:xfrm>
            <a:off x="1754504" y="2137708"/>
            <a:ext cx="4087846" cy="267892"/>
          </a:xfrm>
          <a:prstGeom prst="roundRect">
            <a:avLst>
              <a:gd name="adj" fmla="val 50000"/>
            </a:avLst>
          </a:prstGeom>
          <a:solidFill>
            <a:srgbClr val="3284CC"/>
          </a:solidFill>
          <a:ln w="12700">
            <a:miter lim="400000"/>
          </a:ln>
          <a:effectLst>
            <a:outerShdw blurRad="50800" dist="25400" dir="5400000" rotWithShape="0">
              <a:srgbClr val="000000">
                <a:alpha val="50000"/>
              </a:srgbClr>
            </a:outerShdw>
          </a:effectLst>
        </p:spPr>
        <p:txBody>
          <a:bodyPr lIns="25400" tIns="25400" rIns="25400" bIns="25400" anchor="ctr"/>
          <a:lstStyle/>
          <a:p>
            <a:pPr algn="ctr" defTabSz="410765">
              <a:defRPr sz="2200">
                <a:solidFill>
                  <a:srgbClr val="FFFFFF"/>
                </a:solidFill>
                <a:latin typeface="Helvetica Light"/>
                <a:ea typeface="Helvetica Light"/>
                <a:cs typeface="Helvetica Light"/>
                <a:sym typeface="Helvetica Light"/>
              </a:defRPr>
            </a:pPr>
            <a:endParaRPr sz="1100"/>
          </a:p>
        </p:txBody>
      </p:sp>
      <p:sp>
        <p:nvSpPr>
          <p:cNvPr id="381" name="Developers working in their own branch"/>
          <p:cNvSpPr txBox="1"/>
          <p:nvPr/>
        </p:nvSpPr>
        <p:spPr>
          <a:xfrm>
            <a:off x="1793735" y="2131712"/>
            <a:ext cx="4009384" cy="279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lvl1pPr algn="ctr" defTabSz="821529">
              <a:defRPr sz="2700">
                <a:solidFill>
                  <a:srgbClr val="FFFFFF"/>
                </a:solidFill>
                <a:latin typeface="Helvetica Light"/>
                <a:ea typeface="Helvetica Light"/>
                <a:cs typeface="Helvetica Light"/>
                <a:sym typeface="Helvetica Light"/>
              </a:defRPr>
            </a:lvl1pPr>
          </a:lstStyle>
          <a:p>
            <a:r>
              <a:rPr sz="1350"/>
              <a:t>Developers working in their own branch</a:t>
            </a:r>
          </a:p>
        </p:txBody>
      </p:sp>
      <p:sp>
        <p:nvSpPr>
          <p:cNvPr id="382" name="Your change doesn’t go out unless you’re there that day at that time to support it!"/>
          <p:cNvSpPr txBox="1"/>
          <p:nvPr/>
        </p:nvSpPr>
        <p:spPr>
          <a:xfrm>
            <a:off x="4543038" y="6174110"/>
            <a:ext cx="2752355" cy="7184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lvl1pPr algn="ctr" defTabSz="821529">
              <a:defRPr sz="2800" i="1"/>
            </a:lvl1pPr>
          </a:lstStyle>
          <a:p>
            <a:r>
              <a:rPr sz="1400"/>
              <a:t>Your change doesn’t go out unless you’re there that day at that time to support it!</a:t>
            </a:r>
          </a:p>
        </p:txBody>
      </p:sp>
      <p:sp>
        <p:nvSpPr>
          <p:cNvPr id="383" name="Rounded Rectangle"/>
          <p:cNvSpPr/>
          <p:nvPr/>
        </p:nvSpPr>
        <p:spPr>
          <a:xfrm>
            <a:off x="1754503" y="3283579"/>
            <a:ext cx="4087847" cy="267893"/>
          </a:xfrm>
          <a:prstGeom prst="roundRect">
            <a:avLst>
              <a:gd name="adj" fmla="val 50000"/>
            </a:avLst>
          </a:prstGeom>
          <a:solidFill>
            <a:srgbClr val="A92633"/>
          </a:solidFill>
          <a:ln w="12700">
            <a:miter lim="400000"/>
          </a:ln>
          <a:effectLst>
            <a:outerShdw blurRad="50800" dist="25400" dir="5400000" rotWithShape="0">
              <a:srgbClr val="000000">
                <a:alpha val="50000"/>
              </a:srgbClr>
            </a:outerShdw>
          </a:effectLst>
        </p:spPr>
        <p:txBody>
          <a:bodyPr lIns="25400" tIns="25400" rIns="25400" bIns="25400" anchor="ctr"/>
          <a:lstStyle/>
          <a:p>
            <a:pPr algn="ctr" defTabSz="410765">
              <a:defRPr sz="2200">
                <a:solidFill>
                  <a:srgbClr val="FFFFFF"/>
                </a:solidFill>
                <a:latin typeface="Helvetica Light"/>
                <a:ea typeface="Helvetica Light"/>
                <a:cs typeface="Helvetica Light"/>
                <a:sym typeface="Helvetica Light"/>
              </a:defRPr>
            </a:pPr>
            <a:endParaRPr sz="1100"/>
          </a:p>
        </p:txBody>
      </p:sp>
      <p:sp>
        <p:nvSpPr>
          <p:cNvPr id="384" name="~1 week of development"/>
          <p:cNvSpPr txBox="1"/>
          <p:nvPr/>
        </p:nvSpPr>
        <p:spPr>
          <a:xfrm>
            <a:off x="1793735" y="3266042"/>
            <a:ext cx="4009384" cy="3029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lvl1pPr algn="ctr" defTabSz="821529">
              <a:defRPr sz="3000">
                <a:solidFill>
                  <a:srgbClr val="FFFFFF"/>
                </a:solidFill>
                <a:latin typeface="Helvetica Light"/>
                <a:ea typeface="Helvetica Light"/>
                <a:cs typeface="Helvetica Light"/>
                <a:sym typeface="Helvetica Light"/>
              </a:defRPr>
            </a:lvl1pPr>
          </a:lstStyle>
          <a:p>
            <a:r>
              <a:rPr sz="1500" dirty="0"/>
              <a:t>~1 week of development</a:t>
            </a:r>
          </a:p>
        </p:txBody>
      </p:sp>
      <p:sp>
        <p:nvSpPr>
          <p:cNvPr id="385" name="master branch"/>
          <p:cNvSpPr txBox="1"/>
          <p:nvPr/>
        </p:nvSpPr>
        <p:spPr>
          <a:xfrm>
            <a:off x="1913401" y="3865780"/>
            <a:ext cx="1905201" cy="4260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ctr" defTabSz="821529">
              <a:defRPr sz="4600">
                <a:latin typeface="Helvetica Light"/>
                <a:ea typeface="Helvetica Light"/>
                <a:cs typeface="Helvetica Light"/>
                <a:sym typeface="Helvetica Light"/>
              </a:defRPr>
            </a:lvl1pPr>
          </a:lstStyle>
          <a:p>
            <a:r>
              <a:rPr sz="2300"/>
              <a:t>master branch</a:t>
            </a:r>
          </a:p>
        </p:txBody>
      </p:sp>
      <p:sp>
        <p:nvSpPr>
          <p:cNvPr id="386" name="Line"/>
          <p:cNvSpPr/>
          <p:nvPr/>
        </p:nvSpPr>
        <p:spPr>
          <a:xfrm>
            <a:off x="1830837" y="3680951"/>
            <a:ext cx="8719738" cy="1"/>
          </a:xfrm>
          <a:prstGeom prst="line">
            <a:avLst/>
          </a:prstGeom>
          <a:ln w="25400">
            <a:solidFill>
              <a:srgbClr val="000000"/>
            </a:solidFill>
            <a:miter lim="400000"/>
          </a:ln>
        </p:spPr>
        <p:txBody>
          <a:bodyPr lIns="22859" tIns="22859" rIns="22859" bIns="22859"/>
          <a:lstStyle/>
          <a:p>
            <a:pPr algn="ctr" defTabSz="1219169">
              <a:defRPr sz="2400">
                <a:solidFill>
                  <a:srgbClr val="5E5E5E"/>
                </a:solidFill>
              </a:defRPr>
            </a:pPr>
            <a:endParaRPr sz="1200"/>
          </a:p>
        </p:txBody>
      </p:sp>
      <p:sp>
        <p:nvSpPr>
          <p:cNvPr id="387" name="Line"/>
          <p:cNvSpPr/>
          <p:nvPr/>
        </p:nvSpPr>
        <p:spPr>
          <a:xfrm flipH="1">
            <a:off x="1780411" y="2414358"/>
            <a:ext cx="4033169" cy="821711"/>
          </a:xfrm>
          <a:prstGeom prst="line">
            <a:avLst/>
          </a:prstGeom>
          <a:ln w="50800">
            <a:solidFill>
              <a:srgbClr val="3284CC"/>
            </a:solidFill>
            <a:custDash>
              <a:ds d="200000" sp="200000"/>
            </a:custDash>
            <a:miter lim="400000"/>
            <a:tailEnd type="triangle"/>
          </a:ln>
        </p:spPr>
        <p:txBody>
          <a:bodyPr lIns="22859" tIns="22859" rIns="22859" bIns="22859"/>
          <a:lstStyle/>
          <a:p>
            <a:pPr algn="ctr" defTabSz="1219169">
              <a:defRPr sz="2400">
                <a:solidFill>
                  <a:srgbClr val="5E5E5E"/>
                </a:solidFill>
              </a:defRPr>
            </a:pPr>
            <a:endParaRPr sz="1200"/>
          </a:p>
        </p:txBody>
      </p:sp>
      <p:sp>
        <p:nvSpPr>
          <p:cNvPr id="388" name="When feature is ready, push as 1 change to master branch"/>
          <p:cNvSpPr txBox="1"/>
          <p:nvPr/>
        </p:nvSpPr>
        <p:spPr>
          <a:xfrm>
            <a:off x="6033843" y="2887502"/>
            <a:ext cx="5207322" cy="3183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ctr" defTabSz="821529">
              <a:defRPr sz="3200">
                <a:latin typeface="Helvetica Light"/>
                <a:ea typeface="Helvetica Light"/>
                <a:cs typeface="Helvetica Light"/>
                <a:sym typeface="Helvetica Light"/>
              </a:defRPr>
            </a:lvl1pPr>
          </a:lstStyle>
          <a:p>
            <a:r>
              <a:rPr sz="1600"/>
              <a:t>When feature is ready, push as 1 change to master branch</a:t>
            </a:r>
          </a:p>
        </p:txBody>
      </p:sp>
      <p:sp>
        <p:nvSpPr>
          <p:cNvPr id="389" name="production"/>
          <p:cNvSpPr txBox="1"/>
          <p:nvPr/>
        </p:nvSpPr>
        <p:spPr>
          <a:xfrm>
            <a:off x="1891967" y="6222602"/>
            <a:ext cx="1452833" cy="4337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ctr" defTabSz="821529">
              <a:defRPr sz="4700">
                <a:latin typeface="Helvetica Light"/>
                <a:ea typeface="Helvetica Light"/>
                <a:cs typeface="Helvetica Light"/>
                <a:sym typeface="Helvetica Light"/>
              </a:defRPr>
            </a:lvl1pPr>
          </a:lstStyle>
          <a:p>
            <a:r>
              <a:rPr sz="2350"/>
              <a:t>production</a:t>
            </a:r>
          </a:p>
        </p:txBody>
      </p:sp>
      <p:sp>
        <p:nvSpPr>
          <p:cNvPr id="390" name="Line"/>
          <p:cNvSpPr/>
          <p:nvPr/>
        </p:nvSpPr>
        <p:spPr>
          <a:xfrm>
            <a:off x="1668390" y="5938242"/>
            <a:ext cx="9144004" cy="1"/>
          </a:xfrm>
          <a:prstGeom prst="line">
            <a:avLst/>
          </a:prstGeom>
          <a:ln w="25400">
            <a:solidFill>
              <a:srgbClr val="000000"/>
            </a:solidFill>
            <a:miter lim="400000"/>
          </a:ln>
        </p:spPr>
        <p:txBody>
          <a:bodyPr lIns="22859" tIns="22859" rIns="22859" bIns="22859"/>
          <a:lstStyle/>
          <a:p>
            <a:pPr algn="ctr" defTabSz="1219169">
              <a:defRPr sz="2400">
                <a:solidFill>
                  <a:srgbClr val="5E5E5E"/>
                </a:solidFill>
              </a:defRPr>
            </a:pPr>
            <a:endParaRPr sz="1200"/>
          </a:p>
        </p:txBody>
      </p:sp>
      <p:sp>
        <p:nvSpPr>
          <p:cNvPr id="391" name="“When in doubt back out”"/>
          <p:cNvSpPr txBox="1"/>
          <p:nvPr/>
        </p:nvSpPr>
        <p:spPr>
          <a:xfrm>
            <a:off x="8779253" y="6389554"/>
            <a:ext cx="2752355" cy="2875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lvl1pPr algn="ctr" defTabSz="821529">
              <a:defRPr sz="2800" i="1"/>
            </a:lvl1pPr>
          </a:lstStyle>
          <a:p>
            <a:r>
              <a:rPr sz="1400"/>
              <a:t>“When in doubt back out”</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
                                  </p:stCondLst>
                                  <p:iterate>
                                    <p:tmAbs val="0"/>
                                  </p:iterate>
                                  <p:childTnLst>
                                    <p:set>
                                      <p:cBhvr>
                                        <p:cTn id="6" fill="hold"/>
                                        <p:tgtEl>
                                          <p:spTgt spid="365"/>
                                        </p:tgtEl>
                                        <p:attrNameLst>
                                          <p:attrName>style.visibility</p:attrName>
                                        </p:attrNameLst>
                                      </p:cBhvr>
                                      <p:to>
                                        <p:strVal val="visible"/>
                                      </p:to>
                                    </p:set>
                                  </p:childTnLst>
                                </p:cTn>
                              </p:par>
                            </p:childTnLst>
                          </p:cTn>
                        </p:par>
                        <p:par>
                          <p:cTn id="7" fill="hold">
                            <p:stCondLst>
                              <p:cond delay="100"/>
                            </p:stCondLst>
                            <p:childTnLst>
                              <p:par>
                                <p:cTn id="8" presetID="1" presetClass="entr" presetSubtype="0" fill="hold" grpId="0" nodeType="afterEffect">
                                  <p:stCondLst>
                                    <p:cond delay="100"/>
                                  </p:stCondLst>
                                  <p:iterate>
                                    <p:tmAbs val="0"/>
                                  </p:iterate>
                                  <p:childTnLst>
                                    <p:set>
                                      <p:cBhvr>
                                        <p:cTn id="9" fill="hold"/>
                                        <p:tgtEl>
                                          <p:spTgt spid="366"/>
                                        </p:tgtEl>
                                        <p:attrNameLst>
                                          <p:attrName>style.visibility</p:attrName>
                                        </p:attrNameLst>
                                      </p:cBhvr>
                                      <p:to>
                                        <p:strVal val="visible"/>
                                      </p:to>
                                    </p:set>
                                  </p:childTnLst>
                                </p:cTn>
                              </p:par>
                            </p:childTnLst>
                          </p:cTn>
                        </p:par>
                        <p:par>
                          <p:cTn id="10" fill="hold">
                            <p:stCondLst>
                              <p:cond delay="200"/>
                            </p:stCondLst>
                            <p:childTnLst>
                              <p:par>
                                <p:cTn id="11" presetID="1" presetClass="entr" presetSubtype="0" fill="hold" grpId="0" nodeType="afterEffect">
                                  <p:stCondLst>
                                    <p:cond delay="100"/>
                                  </p:stCondLst>
                                  <p:iterate>
                                    <p:tmAbs val="0"/>
                                  </p:iterate>
                                  <p:childTnLst>
                                    <p:set>
                                      <p:cBhvr>
                                        <p:cTn id="12" fill="hold"/>
                                        <p:tgtEl>
                                          <p:spTgt spid="36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38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3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5" grpId="0" animBg="1" advAuto="0"/>
      <p:bldP spid="366" grpId="0" animBg="1" advAuto="0"/>
      <p:bldP spid="367" grpId="0" animBg="1" advAuto="0"/>
      <p:bldP spid="382" grpId="0" animBg="1" advAuto="0"/>
      <p:bldP spid="391" grpId="0" animBg="1" advAuto="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1A736-5D8B-B534-72A3-7AD3ABA22DF5}"/>
            </a:ext>
          </a:extLst>
        </p:cNvPr>
        <p:cNvGrpSpPr/>
        <p:nvPr/>
      </p:nvGrpSpPr>
      <p:grpSpPr>
        <a:xfrm>
          <a:off x="0" y="0"/>
          <a:ext cx="0" cy="0"/>
          <a:chOff x="0" y="0"/>
          <a:chExt cx="0" cy="0"/>
        </a:xfrm>
      </p:grpSpPr>
      <p:sp>
        <p:nvSpPr>
          <p:cNvPr id="359" name="Deployment Example: Facebook.com">
            <a:extLst>
              <a:ext uri="{FF2B5EF4-FFF2-40B4-BE49-F238E27FC236}">
                <a16:creationId xmlns:a16="http://schemas.microsoft.com/office/drawing/2014/main" id="{E499686E-4260-FEF4-9C9C-C3CF2F90B6AF}"/>
              </a:ext>
            </a:extLst>
          </p:cNvPr>
          <p:cNvSpPr txBox="1">
            <a:spLocks noGrp="1"/>
          </p:cNvSpPr>
          <p:nvPr>
            <p:ph type="title"/>
          </p:nvPr>
        </p:nvSpPr>
        <p:spPr>
          <a:prstGeom prst="rect">
            <a:avLst/>
          </a:prstGeom>
        </p:spPr>
        <p:txBody>
          <a:bodyPr/>
          <a:lstStyle/>
          <a:p>
            <a:r>
              <a:rPr lang="en-US" dirty="0"/>
              <a:t>Facebook used to have an elaborate system of branches </a:t>
            </a:r>
            <a:endParaRPr dirty="0"/>
          </a:p>
        </p:txBody>
      </p:sp>
      <p:sp>
        <p:nvSpPr>
          <p:cNvPr id="360" name="Pre-2016">
            <a:extLst>
              <a:ext uri="{FF2B5EF4-FFF2-40B4-BE49-F238E27FC236}">
                <a16:creationId xmlns:a16="http://schemas.microsoft.com/office/drawing/2014/main" id="{82ED8090-BF17-B949-1125-D7E514E4505E}"/>
              </a:ext>
            </a:extLst>
          </p:cNvPr>
          <p:cNvSpPr txBox="1">
            <a:spLocks noGrp="1"/>
          </p:cNvSpPr>
          <p:nvPr>
            <p:ph idx="1"/>
          </p:nvPr>
        </p:nvSpPr>
        <p:spPr>
          <a:prstGeom prst="rect">
            <a:avLst/>
          </a:prstGeom>
        </p:spPr>
        <p:txBody>
          <a:bodyPr>
            <a:normAutofit fontScale="92500" lnSpcReduction="20000"/>
          </a:bodyPr>
          <a:lstStyle/>
          <a:p>
            <a:pPr marL="342900" indent="-342900"/>
            <a:r>
              <a:rPr lang="en-US" dirty="0"/>
              <a:t>dev branches got merged into master, </a:t>
            </a:r>
          </a:p>
          <a:p>
            <a:pPr marL="342900" indent="-342900"/>
            <a:r>
              <a:rPr lang="en-US" dirty="0"/>
              <a:t>then once a week all changes from the past week were pulled into a release branch (often 10,000 changes per week)</a:t>
            </a:r>
          </a:p>
          <a:p>
            <a:pPr marL="342900" indent="-342900"/>
            <a:r>
              <a:rPr lang="en-US" dirty="0"/>
              <a:t>For 3 days they “stabilized” the release branch – find changes that are causing very bad behavior and back them out. (manual process!!)</a:t>
            </a:r>
          </a:p>
          <a:p>
            <a:pPr marL="342900" indent="-342900"/>
            <a:r>
              <a:rPr lang="en-US" dirty="0"/>
              <a:t>Then for the last 4 days of the week, every change that survived that stabilization got </a:t>
            </a:r>
            <a:r>
              <a:rPr lang="en-US" i="1" dirty="0"/>
              <a:t>individually pushed </a:t>
            </a:r>
            <a:r>
              <a:rPr lang="en-US" dirty="0"/>
              <a:t>to production batched so that this happens 3x/day.</a:t>
            </a:r>
          </a:p>
          <a:p>
            <a:pPr marL="342900" indent="-342900"/>
            <a:r>
              <a:rPr lang="en-US" dirty="0"/>
              <a:t>Important to do small deploys so that you could isolate bad changes.</a:t>
            </a:r>
          </a:p>
          <a:p>
            <a:pPr marL="342900" indent="-342900"/>
            <a:endParaRPr dirty="0"/>
          </a:p>
        </p:txBody>
      </p:sp>
    </p:spTree>
    <p:extLst>
      <p:ext uri="{BB962C8B-B14F-4D97-AF65-F5344CB8AC3E}">
        <p14:creationId xmlns:p14="http://schemas.microsoft.com/office/powerpoint/2010/main" val="13773917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Deployment Example: Facebook.com"/>
          <p:cNvSpPr txBox="1">
            <a:spLocks noGrp="1"/>
          </p:cNvSpPr>
          <p:nvPr>
            <p:ph type="title"/>
          </p:nvPr>
        </p:nvSpPr>
        <p:spPr>
          <a:prstGeom prst="rect">
            <a:avLst/>
          </a:prstGeom>
        </p:spPr>
        <p:txBody>
          <a:bodyPr/>
          <a:lstStyle/>
          <a:p>
            <a:r>
              <a:rPr dirty="0"/>
              <a:t>Deployment Example</a:t>
            </a:r>
          </a:p>
        </p:txBody>
      </p:sp>
      <p:sp>
        <p:nvSpPr>
          <p:cNvPr id="396" name="Chuck Rossi, Director Software Infrastructure &amp; Release Engineering @ Facebook"/>
          <p:cNvSpPr txBox="1">
            <a:spLocks noGrp="1"/>
          </p:cNvSpPr>
          <p:nvPr>
            <p:ph type="body" idx="4294967295"/>
          </p:nvPr>
        </p:nvSpPr>
        <p:spPr>
          <a:xfrm>
            <a:off x="950889" y="5305810"/>
            <a:ext cx="7886700" cy="1181712"/>
          </a:xfrm>
          <a:prstGeom prst="rect">
            <a:avLst/>
          </a:prstGeom>
        </p:spPr>
        <p:txBody>
          <a:bodyPr/>
          <a:lstStyle/>
          <a:p>
            <a:r>
              <a:rPr dirty="0"/>
              <a:t>Chuck Rossi, Director Software Infrastructure &amp; Release Engineering @ Facebook</a:t>
            </a:r>
          </a:p>
        </p:txBody>
      </p:sp>
      <p:sp>
        <p:nvSpPr>
          <p:cNvPr id="397" name="“Our main goal was to make sure that the new system made people’s experience better — or at the very least, didn’t make it worse. After almost exactly a year of planning and development, over the course of three days in April 2017 we enabled 100 percent "/>
          <p:cNvSpPr txBox="1"/>
          <p:nvPr/>
        </p:nvSpPr>
        <p:spPr>
          <a:xfrm>
            <a:off x="5189838" y="1630834"/>
            <a:ext cx="6864173" cy="30136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p>
            <a:pPr algn="just" defTabSz="1219169">
              <a:defRPr sz="5500">
                <a:latin typeface="Helvetica Neue"/>
                <a:ea typeface="Helvetica Neue"/>
                <a:cs typeface="Helvetica Neue"/>
                <a:sym typeface="Helvetica Neue"/>
              </a:defRPr>
            </a:pPr>
            <a:r>
              <a:rPr sz="2750" dirty="0"/>
              <a:t>“Our main goal was to make sure that the new system made people’s experience better — or at least, didn’t make it worse. </a:t>
            </a:r>
            <a:br>
              <a:rPr sz="2750" dirty="0"/>
            </a:br>
            <a:r>
              <a:rPr sz="2750" dirty="0"/>
              <a:t>After a year of planning and development, over the course of three days </a:t>
            </a:r>
            <a:r>
              <a:rPr sz="2750" b="1" dirty="0"/>
              <a:t>we enabled</a:t>
            </a:r>
            <a:r>
              <a:rPr sz="2750" dirty="0"/>
              <a:t> </a:t>
            </a:r>
            <a:r>
              <a:rPr sz="2750" b="1" dirty="0"/>
              <a:t>100% of our production web servers to run code deployed directly from master</a:t>
            </a:r>
            <a:r>
              <a:rPr sz="2750" dirty="0"/>
              <a:t>”</a:t>
            </a:r>
          </a:p>
        </p:txBody>
      </p:sp>
      <p:pic>
        <p:nvPicPr>
          <p:cNvPr id="398" name="Image" descr="Image"/>
          <p:cNvPicPr>
            <a:picLocks noChangeAspect="1"/>
          </p:cNvPicPr>
          <p:nvPr/>
        </p:nvPicPr>
        <p:blipFill>
          <a:blip r:embed="rId3"/>
          <a:stretch>
            <a:fillRect/>
          </a:stretch>
        </p:blipFill>
        <p:spPr>
          <a:xfrm>
            <a:off x="137989" y="1647388"/>
            <a:ext cx="4756250" cy="3563224"/>
          </a:xfrm>
          <a:prstGeom prst="rect">
            <a:avLst/>
          </a:prstGeom>
          <a:ln w="12700">
            <a:miter lim="400000"/>
          </a:ln>
        </p:spPr>
      </p:pic>
      <p:sp>
        <p:nvSpPr>
          <p:cNvPr id="399" name="“Rapid release at massive scale” https://engineering.fb.com/2017/08/31/web/rapid-release-at-massive-scale/"/>
          <p:cNvSpPr txBox="1"/>
          <p:nvPr/>
        </p:nvSpPr>
        <p:spPr>
          <a:xfrm>
            <a:off x="1848865" y="6462798"/>
            <a:ext cx="8059900" cy="2513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pPr algn="ctr" defTabSz="1219169">
              <a:defRPr sz="2600">
                <a:solidFill>
                  <a:srgbClr val="5E5E5E"/>
                </a:solidFill>
                <a:latin typeface="Helvetica Neue"/>
                <a:ea typeface="Helvetica Neue"/>
                <a:cs typeface="Helvetica Neue"/>
                <a:sym typeface="Helvetica Neue"/>
              </a:defRPr>
            </a:pPr>
            <a:r>
              <a:rPr sz="1300"/>
              <a:t>“Rapid release at massive scale” </a:t>
            </a:r>
            <a:r>
              <a:rPr sz="1300" u="sng">
                <a:solidFill>
                  <a:srgbClr val="0000FF"/>
                </a:solidFill>
                <a:uFill>
                  <a:solidFill>
                    <a:srgbClr val="0000FF"/>
                  </a:solidFill>
                </a:uFill>
                <a:hlinkClick r:id="rId4"/>
              </a:rPr>
              <a:t>https://engineering.fb.com/2017/08/31/web/rapid-release-at-massive-scale/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Deployment Example: Facebook.com"/>
          <p:cNvSpPr txBox="1">
            <a:spLocks noGrp="1"/>
          </p:cNvSpPr>
          <p:nvPr>
            <p:ph type="title"/>
          </p:nvPr>
        </p:nvSpPr>
        <p:spPr>
          <a:prstGeom prst="rect">
            <a:avLst/>
          </a:prstGeom>
        </p:spPr>
        <p:txBody>
          <a:bodyPr/>
          <a:lstStyle/>
          <a:p>
            <a:r>
              <a:rPr lang="en-US" dirty="0"/>
              <a:t>Post-2016: truly continuous releases from master branch</a:t>
            </a:r>
            <a:endParaRPr dirty="0"/>
          </a:p>
        </p:txBody>
      </p:sp>
      <p:pic>
        <p:nvPicPr>
          <p:cNvPr id="405" name="GIYNPgGn5SctXdIGAAAAAAAkALkybj0JAAAB.jpg" descr="GIYNPgGn5SctXdIGAAAAAAAkALkybj0JAAAB.jpg"/>
          <p:cNvPicPr>
            <a:picLocks noChangeAspect="1"/>
          </p:cNvPicPr>
          <p:nvPr/>
        </p:nvPicPr>
        <p:blipFill>
          <a:blip r:embed="rId3"/>
          <a:stretch>
            <a:fillRect/>
          </a:stretch>
        </p:blipFill>
        <p:spPr>
          <a:xfrm>
            <a:off x="1371307" y="1405782"/>
            <a:ext cx="9449385" cy="5315280"/>
          </a:xfrm>
          <a:prstGeom prst="rect">
            <a:avLst/>
          </a:prstGeom>
          <a:ln w="12700">
            <a:miter lim="400000"/>
          </a:ln>
        </p:spPr>
      </p:pic>
      <p:sp>
        <p:nvSpPr>
          <p:cNvPr id="406" name="https://engineering.fb.com/2017/08/31/web/rapid-release-at-massive-scale/"/>
          <p:cNvSpPr txBox="1"/>
          <p:nvPr/>
        </p:nvSpPr>
        <p:spPr>
          <a:xfrm>
            <a:off x="3016770" y="6571022"/>
            <a:ext cx="5540104" cy="3000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a:spAutoFit/>
          </a:bodyPr>
          <a:lstStyle>
            <a:lvl1pPr>
              <a:defRPr sz="2700">
                <a:hlinkClick r:id="" action="ppaction://noaction"/>
              </a:defRPr>
            </a:lvl1pPr>
          </a:lstStyle>
          <a:p>
            <a:r>
              <a:rPr sz="1350"/>
              <a:t>https://engineering.fb.com/2017/08/31/web/rapid-release-at-massive-scale/</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6843F-6183-CFB5-2510-F4EF396D1165}"/>
            </a:ext>
          </a:extLst>
        </p:cNvPr>
        <p:cNvGrpSpPr/>
        <p:nvPr/>
      </p:nvGrpSpPr>
      <p:grpSpPr>
        <a:xfrm>
          <a:off x="0" y="0"/>
          <a:ext cx="0" cy="0"/>
          <a:chOff x="0" y="0"/>
          <a:chExt cx="0" cy="0"/>
        </a:xfrm>
      </p:grpSpPr>
      <p:sp>
        <p:nvSpPr>
          <p:cNvPr id="403" name="Deployment Example: Facebook.com">
            <a:extLst>
              <a:ext uri="{FF2B5EF4-FFF2-40B4-BE49-F238E27FC236}">
                <a16:creationId xmlns:a16="http://schemas.microsoft.com/office/drawing/2014/main" id="{771F6939-00EE-8045-D084-433D98CAEF0E}"/>
              </a:ext>
            </a:extLst>
          </p:cNvPr>
          <p:cNvSpPr txBox="1">
            <a:spLocks noGrp="1"/>
          </p:cNvSpPr>
          <p:nvPr>
            <p:ph type="title"/>
          </p:nvPr>
        </p:nvSpPr>
        <p:spPr>
          <a:prstGeom prst="rect">
            <a:avLst/>
          </a:prstGeom>
        </p:spPr>
        <p:txBody>
          <a:bodyPr/>
          <a:lstStyle/>
          <a:p>
            <a:r>
              <a:rPr lang="en-US" dirty="0"/>
              <a:t>Post-2016: Truly Continuous Releases from Master Branch (excerpts from blog post)</a:t>
            </a:r>
            <a:endParaRPr dirty="0"/>
          </a:p>
        </p:txBody>
      </p:sp>
      <p:sp>
        <p:nvSpPr>
          <p:cNvPr id="404" name="Post-2016: Truly continuous releases from master branch">
            <a:extLst>
              <a:ext uri="{FF2B5EF4-FFF2-40B4-BE49-F238E27FC236}">
                <a16:creationId xmlns:a16="http://schemas.microsoft.com/office/drawing/2014/main" id="{560BEE61-8C76-3C5F-9F89-6496BF941AA2}"/>
              </a:ext>
            </a:extLst>
          </p:cNvPr>
          <p:cNvSpPr txBox="1">
            <a:spLocks noGrp="1"/>
          </p:cNvSpPr>
          <p:nvPr>
            <p:ph idx="1"/>
          </p:nvPr>
        </p:nvSpPr>
        <p:spPr>
          <a:prstGeom prst="rect">
            <a:avLst/>
          </a:prstGeom>
        </p:spPr>
        <p:txBody>
          <a:bodyPr>
            <a:noAutofit/>
          </a:bodyPr>
          <a:lstStyle/>
          <a:p>
            <a:pPr marL="371475" indent="-371475" defTabSz="228600">
              <a:lnSpc>
                <a:spcPct val="117999"/>
              </a:lnSpc>
              <a:buFont typeface="+mj-lt"/>
              <a:buAutoNum type="arabicPeriod"/>
              <a:defRPr sz="2200">
                <a:latin typeface="Helvetica Neue"/>
                <a:ea typeface="Helvetica Neue"/>
                <a:cs typeface="Helvetica Neue"/>
                <a:sym typeface="Helvetica Neue"/>
              </a:defRPr>
            </a:pPr>
            <a:r>
              <a:rPr lang="en-US" sz="1600" dirty="0">
                <a:latin typeface="Aptos" panose="020B0004020202020204" pitchFamily="34" charset="0"/>
              </a:rPr>
              <a:t>First, diffs that have passed a series of automated internal tests and land in master are pushed out to Facebook employees. </a:t>
            </a:r>
          </a:p>
          <a:p>
            <a:pPr marL="371475" indent="-371475" defTabSz="228600">
              <a:lnSpc>
                <a:spcPct val="117999"/>
              </a:lnSpc>
              <a:buFont typeface="+mj-lt"/>
              <a:buAutoNum type="arabicPeriod"/>
              <a:defRPr sz="2200">
                <a:latin typeface="Helvetica Neue"/>
                <a:ea typeface="Helvetica Neue"/>
                <a:cs typeface="Helvetica Neue"/>
                <a:sym typeface="Helvetica Neue"/>
              </a:defRPr>
            </a:pPr>
            <a:r>
              <a:rPr lang="en-US" sz="1600" dirty="0">
                <a:latin typeface="Aptos" panose="020B0004020202020204" pitchFamily="34" charset="0"/>
              </a:rPr>
              <a:t>In this stage, get push-blocking alerts if we’ve introduced a regression, and an emergency stop button lets us keep the release from going any further. </a:t>
            </a:r>
          </a:p>
          <a:p>
            <a:pPr marL="371475" indent="-371475" defTabSz="228600">
              <a:lnSpc>
                <a:spcPct val="117999"/>
              </a:lnSpc>
              <a:buFont typeface="+mj-lt"/>
              <a:buAutoNum type="arabicPeriod"/>
              <a:defRPr sz="2200">
                <a:latin typeface="Helvetica Neue"/>
                <a:ea typeface="Helvetica Neue"/>
                <a:cs typeface="Helvetica Neue"/>
                <a:sym typeface="Helvetica Neue"/>
              </a:defRPr>
            </a:pPr>
            <a:r>
              <a:rPr lang="en-US" sz="1600" dirty="0">
                <a:latin typeface="Aptos" panose="020B0004020202020204" pitchFamily="34" charset="0"/>
              </a:rPr>
              <a:t>If everything is OK, push the changes to 2 percent of production, where again we collect signal and monitor alerts, especially for edge cases that our testing or employee dogfooding may not have picked up. </a:t>
            </a:r>
          </a:p>
          <a:p>
            <a:pPr marL="371475" indent="-371475" defTabSz="228600">
              <a:lnSpc>
                <a:spcPct val="117999"/>
              </a:lnSpc>
              <a:buFont typeface="+mj-lt"/>
              <a:buAutoNum type="arabicPeriod"/>
              <a:defRPr sz="2200">
                <a:latin typeface="Helvetica Neue"/>
                <a:ea typeface="Helvetica Neue"/>
                <a:cs typeface="Helvetica Neue"/>
                <a:sym typeface="Helvetica Neue"/>
              </a:defRPr>
            </a:pPr>
            <a:r>
              <a:rPr lang="en-US" sz="1600" dirty="0">
                <a:latin typeface="Aptos" panose="020B0004020202020204" pitchFamily="34" charset="0"/>
              </a:rPr>
              <a:t>Finally, roll out to 100 percent of production, </a:t>
            </a:r>
            <a:r>
              <a:rPr lang="en-US" sz="1600" dirty="0"/>
              <a:t>where</a:t>
            </a:r>
            <a:r>
              <a:rPr lang="en-US" sz="1600" dirty="0">
                <a:latin typeface="Aptos" panose="020B0004020202020204" pitchFamily="34" charset="0"/>
              </a:rPr>
              <a:t> our Flytrap tool aggregates user reports and alerts us to any anomalies.</a:t>
            </a:r>
          </a:p>
          <a:p>
            <a:pPr marL="371475" indent="-371475" defTabSz="228600">
              <a:lnSpc>
                <a:spcPct val="117999"/>
              </a:lnSpc>
              <a:buFont typeface="+mj-lt"/>
              <a:buAutoNum type="arabicPeriod"/>
              <a:defRPr sz="2200">
                <a:latin typeface="Helvetica Neue"/>
                <a:ea typeface="Helvetica Neue"/>
                <a:cs typeface="Helvetica Neue"/>
                <a:sym typeface="Helvetica Neue"/>
              </a:defRPr>
            </a:pPr>
            <a:r>
              <a:rPr lang="en-US" sz="1600" dirty="0">
                <a:latin typeface="Aptos" panose="020B0004020202020204" pitchFamily="34" charset="0"/>
              </a:rPr>
              <a:t>Many of the changes are initially kept behind feature flags, which allows to roll out mobile and web code releases independently from new features, helping to lower the risk of any particular update causing a problem.</a:t>
            </a:r>
          </a:p>
          <a:p>
            <a:pPr marL="371475" indent="-371475" defTabSz="228600">
              <a:lnSpc>
                <a:spcPct val="117999"/>
              </a:lnSpc>
              <a:buFont typeface="+mj-lt"/>
              <a:buAutoNum type="arabicPeriod"/>
              <a:defRPr sz="2200">
                <a:latin typeface="Helvetica Neue"/>
                <a:ea typeface="Helvetica Neue"/>
                <a:cs typeface="Helvetica Neue"/>
                <a:sym typeface="Helvetica Neue"/>
              </a:defRPr>
            </a:pPr>
            <a:r>
              <a:rPr lang="en-US" sz="1600" dirty="0">
                <a:latin typeface="Aptos" panose="020B0004020202020204" pitchFamily="34" charset="0"/>
              </a:rPr>
              <a:t> If we do find a problem, simply switch the feature off rather than revert back to a previous version or fix forward.</a:t>
            </a:r>
          </a:p>
        </p:txBody>
      </p:sp>
      <p:sp>
        <p:nvSpPr>
          <p:cNvPr id="406" name="https://engineering.fb.com/2017/08/31/web/rapid-release-at-massive-scale/">
            <a:extLst>
              <a:ext uri="{FF2B5EF4-FFF2-40B4-BE49-F238E27FC236}">
                <a16:creationId xmlns:a16="http://schemas.microsoft.com/office/drawing/2014/main" id="{FA0A192D-F0F6-5400-972F-08491860DA78}"/>
              </a:ext>
            </a:extLst>
          </p:cNvPr>
          <p:cNvSpPr txBox="1"/>
          <p:nvPr/>
        </p:nvSpPr>
        <p:spPr>
          <a:xfrm>
            <a:off x="3016770" y="6571022"/>
            <a:ext cx="5540104" cy="3000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a:spAutoFit/>
          </a:bodyPr>
          <a:lstStyle>
            <a:lvl1pPr>
              <a:defRPr sz="2700">
                <a:hlinkClick r:id="" action="ppaction://noaction"/>
              </a:defRPr>
            </a:lvl1pPr>
          </a:lstStyle>
          <a:p>
            <a:r>
              <a:rPr sz="1350"/>
              <a:t>https://engineering.fb.com/2017/08/31/web/rapid-release-at-massive-scale/</a:t>
            </a:r>
          </a:p>
        </p:txBody>
      </p:sp>
    </p:spTree>
    <p:extLst>
      <p:ext uri="{BB962C8B-B14F-4D97-AF65-F5344CB8AC3E}">
        <p14:creationId xmlns:p14="http://schemas.microsoft.com/office/powerpoint/2010/main" val="33667952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Case Study of a Failed Deployment: Knight Capital"/>
          <p:cNvSpPr txBox="1">
            <a:spLocks noGrp="1"/>
          </p:cNvSpPr>
          <p:nvPr>
            <p:ph type="title"/>
          </p:nvPr>
        </p:nvSpPr>
        <p:spPr>
          <a:prstGeom prst="rect">
            <a:avLst/>
          </a:prstGeom>
        </p:spPr>
        <p:txBody>
          <a:bodyPr/>
          <a:lstStyle/>
          <a:p>
            <a:r>
              <a:rPr lang="en-US" dirty="0"/>
              <a:t>What not to do: Failed Deployment at Knight Capital</a:t>
            </a:r>
            <a:endParaRPr dirty="0"/>
          </a:p>
        </p:txBody>
      </p:sp>
      <p:sp>
        <p:nvSpPr>
          <p:cNvPr id="2" name="Content Placeholder 1">
            <a:extLst>
              <a:ext uri="{FF2B5EF4-FFF2-40B4-BE49-F238E27FC236}">
                <a16:creationId xmlns:a16="http://schemas.microsoft.com/office/drawing/2014/main" id="{59F5D69B-F06D-FC71-5C53-775520F3C24F}"/>
              </a:ext>
            </a:extLst>
          </p:cNvPr>
          <p:cNvSpPr>
            <a:spLocks noGrp="1"/>
          </p:cNvSpPr>
          <p:nvPr>
            <p:ph idx="1"/>
          </p:nvPr>
        </p:nvSpPr>
        <p:spPr/>
        <p:txBody>
          <a:bodyPr/>
          <a:lstStyle/>
          <a:p>
            <a:endParaRPr lang="en-US"/>
          </a:p>
        </p:txBody>
      </p:sp>
      <p:pic>
        <p:nvPicPr>
          <p:cNvPr id="242" name="YAhPZnUy7DsE0zBo7MjKsBCvhDYBt_tOKDjQFdJkZxw-yj2SeLyQPKmzGWVAdm0pKHznveXtyFn9-mrL9bX5O3ae6Y5kqa0k40FxLN0QZgjoEgGAKqyev27rSeeuqHLigY4YsDED7C02zknD660CUt1fyrzLDDI_gFwIL97u1OOUJefZ2XtSgdJtBqw4qg.png" descr="YAhPZnUy7DsE0zBo7MjKsBCvhDYBt_tOKDjQFdJkZxw-yj2SeLyQPKmzGWVAdm0pKHznveXtyFn9-mrL9bX5O3ae6Y5kqa0k40FxLN0QZgjoEgGAKqyev27rSeeuqHLigY4YsDED7C02zknD660CUt1fyrzLDDI_gFwIL97u1OOUJefZ2XtSgdJtBqw4qg.png"/>
          <p:cNvPicPr>
            <a:picLocks noChangeAspect="1"/>
          </p:cNvPicPr>
          <p:nvPr/>
        </p:nvPicPr>
        <p:blipFill>
          <a:blip r:embed="rId3"/>
          <a:stretch>
            <a:fillRect/>
          </a:stretch>
        </p:blipFill>
        <p:spPr>
          <a:xfrm>
            <a:off x="7230446" y="3353259"/>
            <a:ext cx="4341055" cy="2676984"/>
          </a:xfrm>
          <a:prstGeom prst="rect">
            <a:avLst/>
          </a:prstGeom>
          <a:ln w="12700">
            <a:miter lim="400000"/>
          </a:ln>
        </p:spPr>
      </p:pic>
      <p:pic>
        <p:nvPicPr>
          <p:cNvPr id="243" name="lj8UWPruyMWa9kgDmFlVp_qEXyjLmGxvPpRGCn-7f55oVAPVhSn6z3wNIXPJf8i_gC8sgU97c4btmhGlDXVO10t8s4inqnK9aeCFWt_zI1U-o1MwdtznGGvoI7nAwH72QO6Xl_NUTC-5J6QhQkGlPoLoaPajmsXfPAh6mQEH1s6hbKTtdKRDUtve-zobUg.png" descr="lj8UWPruyMWa9kgDmFlVp_qEXyjLmGxvPpRGCn-7f55oVAPVhSn6z3wNIXPJf8i_gC8sgU97c4btmhGlDXVO10t8s4inqnK9aeCFWt_zI1U-o1MwdtznGGvoI7nAwH72QO6Xl_NUTC-5J6QhQkGlPoLoaPajmsXfPAh6mQEH1s6hbKTtdKRDUtve-zobUg.png"/>
          <p:cNvPicPr>
            <a:picLocks noChangeAspect="1"/>
          </p:cNvPicPr>
          <p:nvPr/>
        </p:nvPicPr>
        <p:blipFill>
          <a:blip r:embed="rId4"/>
          <a:srcRect l="4454" t="1439" r="5970" b="60707"/>
          <a:stretch>
            <a:fillRect/>
          </a:stretch>
        </p:blipFill>
        <p:spPr>
          <a:xfrm>
            <a:off x="0" y="1572494"/>
            <a:ext cx="6997329" cy="4457749"/>
          </a:xfrm>
          <a:prstGeom prst="rect">
            <a:avLst/>
          </a:prstGeom>
          <a:ln w="12700">
            <a:miter lim="400000"/>
          </a:ln>
        </p:spPr>
      </p:pic>
      <p:sp>
        <p:nvSpPr>
          <p:cNvPr id="244" name="“In the week before go-live, a Knight engineer manually deployed the new RLP code in SMARS to its eight servers. However, the engineer made a mistake and did not copy the new code to one of the servers. Knight did not have a second engineer review the de"/>
          <p:cNvSpPr txBox="1"/>
          <p:nvPr/>
        </p:nvSpPr>
        <p:spPr>
          <a:xfrm>
            <a:off x="5769566" y="978836"/>
            <a:ext cx="6422434" cy="1805623"/>
          </a:xfrm>
          <a:prstGeom prst="rect">
            <a:avLst/>
          </a:prstGeom>
          <a:solidFill>
            <a:srgbClr val="FDFDFD"/>
          </a:solidFill>
          <a:ln>
            <a:solidFill>
              <a:srgbClr val="0A52B1"/>
            </a:solidFill>
          </a:ln>
          <a:effectLst>
            <a:outerShdw blurRad="63500" dist="102621" dir="8845007"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defTabSz="457200">
              <a:defRPr sz="3800">
                <a:solidFill>
                  <a:srgbClr val="333333"/>
                </a:solidFill>
              </a:defRPr>
            </a:lvl1pPr>
          </a:lstStyle>
          <a:p>
            <a:r>
              <a:rPr sz="1900" dirty="0"/>
              <a:t>“In the week before go-live, a Knight engineer manually deployed the new RLP code in SMARS to its 8 servers. However, he made </a:t>
            </a:r>
            <a:r>
              <a:rPr sz="1900" dirty="0">
                <a:highlight>
                  <a:srgbClr val="FFFF00"/>
                </a:highlight>
              </a:rPr>
              <a:t>a mistake and did not copy the new code to one of the servers. </a:t>
            </a:r>
            <a:r>
              <a:rPr sz="1900" dirty="0"/>
              <a:t>Knight did not have a second engineer review the deployment, and neither was there an automated system to alert anyone to the discrepancy. “</a:t>
            </a:r>
          </a:p>
        </p:txBody>
      </p:sp>
      <p:sp>
        <p:nvSpPr>
          <p:cNvPr id="245" name="https://www.henricodolfing.com/2019/06/project-failure-case-study-knight-capital.html"/>
          <p:cNvSpPr txBox="1"/>
          <p:nvPr/>
        </p:nvSpPr>
        <p:spPr>
          <a:xfrm>
            <a:off x="6044804" y="6623901"/>
            <a:ext cx="5392502" cy="2332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pPr defTabSz="228600">
              <a:lnSpc>
                <a:spcPct val="117999"/>
              </a:lnSpc>
              <a:defRPr sz="2200" u="sng">
                <a:solidFill>
                  <a:srgbClr val="0000FF"/>
                </a:solidFill>
                <a:uFill>
                  <a:solidFill>
                    <a:srgbClr val="0000FF"/>
                  </a:solidFill>
                </a:uFill>
                <a:latin typeface="Helvetica Neue"/>
                <a:ea typeface="Helvetica Neue"/>
                <a:cs typeface="Helvetica Neue"/>
                <a:sym typeface="Helvetica Neue"/>
              </a:defRPr>
            </a:pPr>
            <a:r>
              <a:rPr sz="1100">
                <a:hlinkClick r:id="rId5"/>
              </a:rPr>
              <a:t>https://www.henricodolfing.com/2019/06/project-failure-case-study-knight-capital.html</a:t>
            </a:r>
            <a:r>
              <a:rPr sz="1100">
                <a:solidFill>
                  <a:srgbClr val="000000"/>
                </a:solidFill>
              </a:rPr>
              <a:t>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 name="What Could Knight Capital Have Done Better?"/>
          <p:cNvSpPr txBox="1">
            <a:spLocks noGrp="1"/>
          </p:cNvSpPr>
          <p:nvPr>
            <p:ph type="title"/>
          </p:nvPr>
        </p:nvSpPr>
        <p:spPr>
          <a:prstGeom prst="rect">
            <a:avLst/>
          </a:prstGeom>
        </p:spPr>
        <p:txBody>
          <a:bodyPr>
            <a:normAutofit/>
          </a:bodyPr>
          <a:lstStyle>
            <a:lvl1pPr defTabSz="2340804">
              <a:defRPr sz="8100" spc="-200"/>
            </a:lvl1pPr>
          </a:lstStyle>
          <a:p>
            <a:r>
              <a:rPr sz="3600" dirty="0"/>
              <a:t>What could Knight capital have done better?</a:t>
            </a:r>
          </a:p>
        </p:txBody>
      </p:sp>
      <p:sp>
        <p:nvSpPr>
          <p:cNvPr id="483" name="Slide Subtitle"/>
          <p:cNvSpPr txBox="1">
            <a:spLocks noGrp="1"/>
          </p:cNvSpPr>
          <p:nvPr>
            <p:ph idx="1"/>
          </p:nvPr>
        </p:nvSpPr>
        <p:spPr>
          <a:prstGeom prst="rect">
            <a:avLst/>
          </a:prstGeom>
        </p:spPr>
        <p:txBody>
          <a:bodyPr/>
          <a:lstStyle/>
          <a:p>
            <a:r>
              <a:rPr dirty="0"/>
              <a:t>Use capture/replay testing instead of driving market conditions in a test</a:t>
            </a:r>
          </a:p>
          <a:p>
            <a:r>
              <a:rPr dirty="0"/>
              <a:t>Avoid including “test” code in production deployments</a:t>
            </a:r>
          </a:p>
          <a:p>
            <a:r>
              <a:rPr dirty="0"/>
              <a:t>Automate deployments</a:t>
            </a:r>
          </a:p>
          <a:p>
            <a:r>
              <a:rPr dirty="0"/>
              <a:t>Define and monitor risk-based KPIs</a:t>
            </a:r>
          </a:p>
          <a:p>
            <a:r>
              <a:rPr dirty="0"/>
              <a:t>Create checklists for responding to incidents</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 name="Learning Objectives for this Lesson"/>
          <p:cNvSpPr txBox="1">
            <a:spLocks noGrp="1"/>
          </p:cNvSpPr>
          <p:nvPr>
            <p:ph type="title"/>
          </p:nvPr>
        </p:nvSpPr>
        <p:spPr>
          <a:prstGeom prst="rect">
            <a:avLst/>
          </a:prstGeom>
        </p:spPr>
        <p:txBody>
          <a:bodyPr/>
          <a:lstStyle/>
          <a:p>
            <a:r>
              <a:rPr dirty="0"/>
              <a:t>Review</a:t>
            </a:r>
          </a:p>
        </p:txBody>
      </p:sp>
      <p:sp>
        <p:nvSpPr>
          <p:cNvPr id="488" name="By the end of this lesson, you should be able to…"/>
          <p:cNvSpPr txBox="1">
            <a:spLocks noGrp="1"/>
          </p:cNvSpPr>
          <p:nvPr>
            <p:ph idx="1"/>
          </p:nvPr>
        </p:nvSpPr>
        <p:spPr>
          <a:prstGeom prst="rect">
            <a:avLst/>
          </a:prstGeom>
        </p:spPr>
        <p:txBody>
          <a:bodyPr>
            <a:normAutofit/>
          </a:bodyPr>
          <a:lstStyle/>
          <a:p>
            <a:r>
              <a:rPr sz="3300" dirty="0"/>
              <a:t>By now, you should be able to…</a:t>
            </a:r>
          </a:p>
          <a:p>
            <a:pPr lvl="1">
              <a:buFont typeface="Arial" panose="020B0604020202020204" pitchFamily="34" charset="0"/>
              <a:buChar char="•"/>
            </a:pPr>
            <a:r>
              <a:rPr lang="en-US" sz="2700" dirty="0"/>
              <a:t>Describe how continuous integration helps to catch errors sooner in the software lifecycle</a:t>
            </a:r>
          </a:p>
          <a:p>
            <a:pPr lvl="1">
              <a:buFont typeface="Arial" panose="020B0604020202020204" pitchFamily="34" charset="0"/>
              <a:buChar char="•"/>
            </a:pPr>
            <a:r>
              <a:rPr lang="en-US" sz="2700" dirty="0"/>
              <a:t>Describe strategies for performing quality-assurance on software as and after it is delivered</a:t>
            </a:r>
          </a:p>
          <a:p>
            <a:pPr lvl="1">
              <a:buFont typeface="Arial" panose="020B0604020202020204" pitchFamily="34" charset="0"/>
              <a:buChar char="•"/>
            </a:pPr>
            <a:r>
              <a:rPr lang="en-US" sz="2700" dirty="0"/>
              <a:t>Compare and contrast continuous delivery with test driven development as a quality assurance strategy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FEA5D8-C27F-EDCC-EAE9-D49C4EEC89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47E011-66C7-8359-D2CD-4CA7C1B4791C}"/>
              </a:ext>
            </a:extLst>
          </p:cNvPr>
          <p:cNvSpPr>
            <a:spLocks noGrp="1"/>
          </p:cNvSpPr>
          <p:nvPr>
            <p:ph type="title"/>
          </p:nvPr>
        </p:nvSpPr>
        <p:spPr/>
        <p:txBody>
          <a:bodyPr>
            <a:normAutofit/>
          </a:bodyPr>
          <a:lstStyle/>
          <a:p>
            <a:r>
              <a:rPr lang="en-US" dirty="0"/>
              <a:t>In this module, we'll focus on CI/CD</a:t>
            </a:r>
          </a:p>
        </p:txBody>
      </p:sp>
      <p:sp>
        <p:nvSpPr>
          <p:cNvPr id="8" name="Content Placeholder 7">
            <a:extLst>
              <a:ext uri="{FF2B5EF4-FFF2-40B4-BE49-F238E27FC236}">
                <a16:creationId xmlns:a16="http://schemas.microsoft.com/office/drawing/2014/main" id="{9EB9B983-EF94-AA72-A239-02852A860781}"/>
              </a:ext>
            </a:extLst>
          </p:cNvPr>
          <p:cNvSpPr>
            <a:spLocks noGrp="1"/>
          </p:cNvSpPr>
          <p:nvPr>
            <p:ph idx="1"/>
          </p:nvPr>
        </p:nvSpPr>
        <p:spPr>
          <a:xfrm>
            <a:off x="838200" y="1500160"/>
            <a:ext cx="8849139" cy="4351338"/>
          </a:xfrm>
        </p:spPr>
        <p:txBody>
          <a:bodyPr>
            <a:normAutofit lnSpcReduction="10000"/>
          </a:bodyPr>
          <a:lstStyle/>
          <a:p>
            <a:r>
              <a:rPr lang="en-US" dirty="0"/>
              <a:t>What are the costs &amp; benefits of each of these?</a:t>
            </a:r>
          </a:p>
          <a:p>
            <a:pPr lvl="1"/>
            <a:r>
              <a:rPr lang="en-US" b="0" i="0" u="none" strike="noStrike" kern="1200" dirty="0">
                <a:solidFill>
                  <a:schemeClr val="tx1"/>
                </a:solidFill>
                <a:effectLst/>
                <a:latin typeface="+mn-lt"/>
                <a:ea typeface="+mn-ea"/>
                <a:cs typeface="+mn-cs"/>
              </a:rPr>
              <a:t>unit testing/TDD</a:t>
            </a:r>
          </a:p>
          <a:p>
            <a:pPr lvl="1"/>
            <a:r>
              <a:rPr lang="en-US" b="0" i="0" u="none" strike="noStrike" kern="1200" dirty="0">
                <a:solidFill>
                  <a:schemeClr val="tx1"/>
                </a:solidFill>
                <a:effectLst/>
                <a:latin typeface="+mn-lt"/>
                <a:ea typeface="+mn-ea"/>
                <a:cs typeface="+mn-cs"/>
              </a:rPr>
              <a:t>code review</a:t>
            </a:r>
          </a:p>
          <a:p>
            <a:pPr lvl="1"/>
            <a:r>
              <a:rPr lang="en-US" b="0" i="0" u="none" strike="noStrike" kern="1200" dirty="0">
                <a:solidFill>
                  <a:schemeClr val="tx1"/>
                </a:solidFill>
                <a:effectLst/>
                <a:latin typeface="+mn-lt"/>
                <a:ea typeface="+mn-ea"/>
                <a:cs typeface="+mn-cs"/>
              </a:rPr>
              <a:t>integration tests (as in module 12)</a:t>
            </a:r>
          </a:p>
          <a:p>
            <a:pPr lvl="1"/>
            <a:r>
              <a:rPr lang="en-US" b="0" i="0" u="none" strike="noStrike" kern="1200" dirty="0">
                <a:solidFill>
                  <a:srgbClr val="FF0000"/>
                </a:solidFill>
                <a:effectLst/>
                <a:latin typeface="+mn-lt"/>
                <a:ea typeface="+mn-ea"/>
                <a:cs typeface="+mn-cs"/>
              </a:rPr>
              <a:t>continuous integration</a:t>
            </a:r>
          </a:p>
          <a:p>
            <a:pPr lvl="1"/>
            <a:r>
              <a:rPr lang="en-US" b="0" i="0" u="none" strike="noStrike" kern="1200" dirty="0">
                <a:solidFill>
                  <a:srgbClr val="FF0000"/>
                </a:solidFill>
                <a:effectLst/>
                <a:latin typeface="+mn-lt"/>
                <a:ea typeface="+mn-ea"/>
                <a:cs typeface="+mn-cs"/>
              </a:rPr>
              <a:t>continuous deployment (A/B, canaries, etc.)</a:t>
            </a:r>
          </a:p>
          <a:p>
            <a:r>
              <a:rPr lang="en-US" dirty="0"/>
              <a:t>How is each automatable?</a:t>
            </a:r>
          </a:p>
          <a:p>
            <a:r>
              <a:rPr lang="en-US" b="0" i="0" u="none" strike="noStrike" kern="1200" dirty="0">
                <a:solidFill>
                  <a:schemeClr val="tx1"/>
                </a:solidFill>
                <a:effectLst/>
                <a:latin typeface="+mn-lt"/>
                <a:ea typeface="+mn-ea"/>
                <a:cs typeface="+mn-cs"/>
              </a:rPr>
              <a:t>How does each address non-functional quality attributes?</a:t>
            </a:r>
          </a:p>
          <a:p>
            <a:r>
              <a:rPr lang="en-US" dirty="0"/>
              <a:t>How should these be combined in an organization's software development process?</a:t>
            </a:r>
            <a:endParaRPr lang="en-US" b="0" i="0" u="none" strike="noStrike"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CDA3D1BA-0C44-A71B-B613-D7BCFDDDBED1}"/>
              </a:ext>
            </a:extLst>
          </p:cNvPr>
          <p:cNvSpPr>
            <a:spLocks noGrp="1"/>
          </p:cNvSpPr>
          <p:nvPr>
            <p:ph type="sldNum" sz="quarter" idx="12"/>
          </p:nvPr>
        </p:nvSpPr>
        <p:spPr/>
        <p:txBody>
          <a:bodyPr/>
          <a:lstStyle/>
          <a:p>
            <a:fld id="{20F37917-FD3A-4669-9018-DA04BCDD3D75}" type="slidenum">
              <a:rPr lang="en-US" smtClean="0"/>
              <a:t>6</a:t>
            </a:fld>
            <a:endParaRPr lang="en-US"/>
          </a:p>
        </p:txBody>
      </p:sp>
      <p:sp>
        <p:nvSpPr>
          <p:cNvPr id="3" name="TextBox 2">
            <a:extLst>
              <a:ext uri="{FF2B5EF4-FFF2-40B4-BE49-F238E27FC236}">
                <a16:creationId xmlns:a16="http://schemas.microsoft.com/office/drawing/2014/main" id="{7162B89A-14E3-76F8-6128-6EE526538B71}"/>
              </a:ext>
            </a:extLst>
          </p:cNvPr>
          <p:cNvSpPr txBox="1"/>
          <p:nvPr/>
        </p:nvSpPr>
        <p:spPr>
          <a:xfrm>
            <a:off x="4787900" y="95250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l"/>
            <a:endParaRPr lang="en-US" sz="3600" dirty="0">
              <a:solidFill>
                <a:schemeClr val="tx1"/>
              </a:solidFill>
            </a:endParaRPr>
          </a:p>
        </p:txBody>
      </p:sp>
      <p:pic>
        <p:nvPicPr>
          <p:cNvPr id="5" name="Image" descr="Image">
            <a:extLst>
              <a:ext uri="{FF2B5EF4-FFF2-40B4-BE49-F238E27FC236}">
                <a16:creationId xmlns:a16="http://schemas.microsoft.com/office/drawing/2014/main" id="{A95610DA-0386-064C-F4CA-82D8902EA755}"/>
              </a:ext>
            </a:extLst>
          </p:cNvPr>
          <p:cNvPicPr>
            <a:picLocks noChangeAspect="1"/>
          </p:cNvPicPr>
          <p:nvPr/>
        </p:nvPicPr>
        <p:blipFill>
          <a:blip r:embed="rId3"/>
          <a:stretch>
            <a:fillRect/>
          </a:stretch>
        </p:blipFill>
        <p:spPr>
          <a:xfrm>
            <a:off x="8067842" y="2308303"/>
            <a:ext cx="3238994" cy="1582758"/>
          </a:xfrm>
          <a:prstGeom prst="rect">
            <a:avLst/>
          </a:prstGeom>
          <a:ln w="12700">
            <a:miter lim="400000"/>
          </a:ln>
        </p:spPr>
      </p:pic>
    </p:spTree>
    <p:extLst>
      <p:ext uri="{BB962C8B-B14F-4D97-AF65-F5344CB8AC3E}">
        <p14:creationId xmlns:p14="http://schemas.microsoft.com/office/powerpoint/2010/main" val="26294297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BFA2F0B-5E82-9046-37F0-71F1E32127C2}"/>
              </a:ext>
            </a:extLst>
          </p:cNvPr>
          <p:cNvSpPr>
            <a:spLocks noGrp="1"/>
          </p:cNvSpPr>
          <p:nvPr>
            <p:ph type="title"/>
          </p:nvPr>
        </p:nvSpPr>
        <p:spPr/>
        <p:txBody>
          <a:bodyPr/>
          <a:lstStyle/>
          <a:p>
            <a:r>
              <a:rPr lang="en-US" dirty="0"/>
              <a:t>Example: Some bugs slip through testing, even in highly-regulated industries</a:t>
            </a:r>
          </a:p>
        </p:txBody>
      </p:sp>
      <p:sp>
        <p:nvSpPr>
          <p:cNvPr id="5" name="Slide Number Placeholder 4">
            <a:extLst>
              <a:ext uri="{FF2B5EF4-FFF2-40B4-BE49-F238E27FC236}">
                <a16:creationId xmlns:a16="http://schemas.microsoft.com/office/drawing/2014/main" id="{EBDA01FA-EEAD-247B-F552-E3EDD7B3BF9E}"/>
              </a:ext>
            </a:extLst>
          </p:cNvPr>
          <p:cNvSpPr>
            <a:spLocks noGrp="1"/>
          </p:cNvSpPr>
          <p:nvPr>
            <p:ph type="sldNum" sz="quarter" idx="12"/>
          </p:nvPr>
        </p:nvSpPr>
        <p:spPr/>
        <p:txBody>
          <a:bodyPr/>
          <a:lstStyle/>
          <a:p>
            <a:fld id="{20F37917-FD3A-4669-9018-DA04BCDD3D75}" type="slidenum">
              <a:rPr lang="en-US" smtClean="0"/>
              <a:t>7</a:t>
            </a:fld>
            <a:endParaRPr lang="en-US"/>
          </a:p>
        </p:txBody>
      </p:sp>
      <p:sp>
        <p:nvSpPr>
          <p:cNvPr id="8" name="https://www.adn.com/alaska-news/aviation/2023/02/20/after-alaska-airlines-planes-bump-runway-a-scramble-to-pull-the-plug/">
            <a:extLst>
              <a:ext uri="{FF2B5EF4-FFF2-40B4-BE49-F238E27FC236}">
                <a16:creationId xmlns:a16="http://schemas.microsoft.com/office/drawing/2014/main" id="{216A47C8-CD80-D62C-8F55-C66E43B0B5CB}"/>
              </a:ext>
            </a:extLst>
          </p:cNvPr>
          <p:cNvSpPr txBox="1"/>
          <p:nvPr/>
        </p:nvSpPr>
        <p:spPr>
          <a:xfrm>
            <a:off x="2095706" y="6485514"/>
            <a:ext cx="8085931" cy="235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u="sng">
                <a:solidFill>
                  <a:srgbClr val="0000FF"/>
                </a:solidFill>
                <a:uFill>
                  <a:solidFill>
                    <a:srgbClr val="0000FF"/>
                  </a:solidFill>
                </a:uFill>
                <a:hlinkClick r:id="" action="ppaction://noaction"/>
              </a:defRPr>
            </a:lvl1pPr>
          </a:lstStyle>
          <a:p>
            <a:pPr>
              <a:defRPr u="none">
                <a:solidFill>
                  <a:srgbClr val="5E5E5E"/>
                </a:solidFill>
                <a:uFillTx/>
              </a:defRPr>
            </a:pPr>
            <a:r>
              <a:rPr sz="1200" dirty="0">
                <a:hlinkClick r:id="rId3"/>
              </a:rPr>
              <a:t>https://www.adn.com/alaska-news/aviation/2023/02/20/after-alaska-airlines-planes-bump-runway-a-scramble-to-pull-the-plug/</a:t>
            </a:r>
          </a:p>
        </p:txBody>
      </p:sp>
      <p:sp>
        <p:nvSpPr>
          <p:cNvPr id="9" name="“That morning, a software bug in an update to the DynamicSource tool caused it to provide seriously undervalued weights for the airplanes.…">
            <a:extLst>
              <a:ext uri="{FF2B5EF4-FFF2-40B4-BE49-F238E27FC236}">
                <a16:creationId xmlns:a16="http://schemas.microsoft.com/office/drawing/2014/main" id="{22745CAE-7C07-FB16-579B-E32506BE42AC}"/>
              </a:ext>
            </a:extLst>
          </p:cNvPr>
          <p:cNvSpPr txBox="1"/>
          <p:nvPr/>
        </p:nvSpPr>
        <p:spPr>
          <a:xfrm>
            <a:off x="165655" y="3479563"/>
            <a:ext cx="4058921" cy="30059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p>
            <a:pPr algn="just" defTabSz="292100">
              <a:defRPr>
                <a:solidFill>
                  <a:srgbClr val="000000"/>
                </a:solidFill>
                <a:latin typeface="+mj-lt"/>
                <a:ea typeface="+mj-ea"/>
                <a:cs typeface="+mj-cs"/>
                <a:sym typeface="Helvetica Neue"/>
              </a:defRPr>
            </a:pPr>
            <a:r>
              <a:rPr sz="1200" dirty="0"/>
              <a:t>“That morning, a software bug in an update to the </a:t>
            </a:r>
            <a:r>
              <a:rPr sz="1200" dirty="0" err="1"/>
              <a:t>DynamicSource</a:t>
            </a:r>
            <a:r>
              <a:rPr sz="1200" dirty="0"/>
              <a:t> tool caused it to provide seriously undervalued weights for the airplanes.</a:t>
            </a:r>
          </a:p>
          <a:p>
            <a:pPr algn="just" defTabSz="292100">
              <a:defRPr>
                <a:solidFill>
                  <a:srgbClr val="000000"/>
                </a:solidFill>
                <a:latin typeface="+mj-lt"/>
                <a:ea typeface="+mj-ea"/>
                <a:cs typeface="+mj-cs"/>
                <a:sym typeface="Helvetica Neue"/>
              </a:defRPr>
            </a:pPr>
            <a:endParaRPr sz="1200" dirty="0"/>
          </a:p>
          <a:p>
            <a:pPr algn="just" defTabSz="292100">
              <a:defRPr>
                <a:solidFill>
                  <a:srgbClr val="000000"/>
                </a:solidFill>
                <a:latin typeface="+mj-lt"/>
                <a:ea typeface="+mj-ea"/>
                <a:cs typeface="+mj-cs"/>
                <a:sym typeface="Helvetica Neue"/>
              </a:defRPr>
            </a:pPr>
            <a:r>
              <a:rPr sz="1200" dirty="0"/>
              <a:t>The Alaska 737 captain said the data was on the order of 20,000 to 30,000 pounds light. With the total weight of those jets at 150,000 to 170,000 pounds, the error was enough to skew the engine thrust and speed settings.</a:t>
            </a:r>
          </a:p>
          <a:p>
            <a:pPr algn="just" defTabSz="292100">
              <a:defRPr>
                <a:solidFill>
                  <a:srgbClr val="000000"/>
                </a:solidFill>
                <a:latin typeface="+mj-lt"/>
                <a:ea typeface="+mj-ea"/>
                <a:cs typeface="+mj-cs"/>
                <a:sym typeface="Helvetica Neue"/>
              </a:defRPr>
            </a:pPr>
            <a:endParaRPr sz="1200" dirty="0"/>
          </a:p>
          <a:p>
            <a:pPr algn="just" defTabSz="292100">
              <a:defRPr>
                <a:solidFill>
                  <a:srgbClr val="000000"/>
                </a:solidFill>
                <a:latin typeface="+mj-lt"/>
                <a:ea typeface="+mj-ea"/>
                <a:cs typeface="+mj-cs"/>
                <a:sym typeface="Helvetica Neue"/>
              </a:defRPr>
            </a:pPr>
            <a:r>
              <a:rPr sz="1200" dirty="0"/>
              <a:t>Both planes headed down the runway with less power and at lower speed than they should have. And with the jets judged lighter than they actually were, the pilots rotated too early</a:t>
            </a:r>
            <a:br>
              <a:rPr sz="1200" dirty="0"/>
            </a:br>
            <a:br>
              <a:rPr sz="1200" dirty="0"/>
            </a:br>
            <a:r>
              <a:rPr sz="1200" dirty="0"/>
              <a:t>Both the Max 9 and 737-900ER have long passenger cabins, which makes them more vulnerable to a tail strike when the nose comes up too soon.” …</a:t>
            </a:r>
          </a:p>
        </p:txBody>
      </p:sp>
      <p:pic>
        <p:nvPicPr>
          <p:cNvPr id="10" name="Image" descr="Image">
            <a:extLst>
              <a:ext uri="{FF2B5EF4-FFF2-40B4-BE49-F238E27FC236}">
                <a16:creationId xmlns:a16="http://schemas.microsoft.com/office/drawing/2014/main" id="{F53D7D99-6145-D328-F39D-C8776C6FAA22}"/>
              </a:ext>
            </a:extLst>
          </p:cNvPr>
          <p:cNvPicPr>
            <a:picLocks noChangeAspect="1"/>
          </p:cNvPicPr>
          <p:nvPr/>
        </p:nvPicPr>
        <p:blipFill>
          <a:blip r:embed="rId4"/>
          <a:stretch>
            <a:fillRect/>
          </a:stretch>
        </p:blipFill>
        <p:spPr>
          <a:xfrm>
            <a:off x="0" y="1538486"/>
            <a:ext cx="4826001" cy="1854201"/>
          </a:xfrm>
          <a:prstGeom prst="rect">
            <a:avLst/>
          </a:prstGeom>
          <a:ln w="12700">
            <a:miter lim="400000"/>
          </a:ln>
        </p:spPr>
      </p:pic>
      <p:sp>
        <p:nvSpPr>
          <p:cNvPr id="11" name="… “A quick interim fix proved easy: When operations staff turned off the automatic uplink of the data to the aircraft and switched to manual requests “we didn’t have the bug anymore.”…">
            <a:extLst>
              <a:ext uri="{FF2B5EF4-FFF2-40B4-BE49-F238E27FC236}">
                <a16:creationId xmlns:a16="http://schemas.microsoft.com/office/drawing/2014/main" id="{0B107544-76DA-F2E5-8831-2589281D6A8B}"/>
              </a:ext>
            </a:extLst>
          </p:cNvPr>
          <p:cNvSpPr txBox="1"/>
          <p:nvPr/>
        </p:nvSpPr>
        <p:spPr>
          <a:xfrm>
            <a:off x="4643398" y="2966643"/>
            <a:ext cx="4058921" cy="34368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p>
            <a:pPr algn="just" defTabSz="228600">
              <a:spcBef>
                <a:spcPts val="1200"/>
              </a:spcBef>
              <a:defRPr>
                <a:solidFill>
                  <a:srgbClr val="191919"/>
                </a:solidFill>
              </a:defRPr>
            </a:pPr>
            <a:r>
              <a:rPr sz="1200" dirty="0"/>
              <a:t>… “A quick interim fix proved easy: When operations staff turned off the automatic uplink of the data to the aircraft and switched to manual requests “we didn’t have the bug anymore.”</a:t>
            </a:r>
          </a:p>
          <a:p>
            <a:pPr algn="just" defTabSz="228600">
              <a:spcBef>
                <a:spcPts val="1200"/>
              </a:spcBef>
              <a:defRPr>
                <a:solidFill>
                  <a:srgbClr val="191919"/>
                </a:solidFill>
              </a:defRPr>
            </a:pPr>
            <a:r>
              <a:rPr sz="1200" dirty="0"/>
              <a:t>Peyton said his team also checked the integrity of the calculation itself before lifting the stoppage. All that was accomplished in 20 minutes.</a:t>
            </a:r>
          </a:p>
          <a:p>
            <a:pPr algn="just" defTabSz="228600">
              <a:spcBef>
                <a:spcPts val="1200"/>
              </a:spcBef>
              <a:defRPr>
                <a:solidFill>
                  <a:srgbClr val="191919"/>
                </a:solidFill>
              </a:defRPr>
            </a:pPr>
            <a:r>
              <a:rPr sz="1200" dirty="0"/>
              <a:t>The software code was permanently repaired about five hours later.</a:t>
            </a:r>
          </a:p>
          <a:p>
            <a:pPr algn="just" defTabSz="228600">
              <a:defRPr>
                <a:solidFill>
                  <a:srgbClr val="191919"/>
                </a:solidFill>
              </a:defRPr>
            </a:pPr>
            <a:endParaRPr sz="1200" dirty="0"/>
          </a:p>
          <a:p>
            <a:pPr algn="just" defTabSz="228600">
              <a:spcBef>
                <a:spcPts val="1200"/>
              </a:spcBef>
              <a:defRPr>
                <a:solidFill>
                  <a:srgbClr val="191919"/>
                </a:solidFill>
              </a:defRPr>
            </a:pPr>
            <a:r>
              <a:rPr sz="1200" dirty="0"/>
              <a:t>Peyton added that even though the update to the </a:t>
            </a:r>
            <a:r>
              <a:rPr sz="1200" dirty="0" err="1"/>
              <a:t>DynamicSource</a:t>
            </a:r>
            <a:r>
              <a:rPr sz="1200" dirty="0"/>
              <a:t> software had been tested over an extended period, the bug was missed because it only presented when many aircraft at the same time were using the system.</a:t>
            </a:r>
          </a:p>
          <a:p>
            <a:pPr algn="just" defTabSz="228600">
              <a:spcBef>
                <a:spcPts val="1200"/>
              </a:spcBef>
              <a:defRPr>
                <a:solidFill>
                  <a:srgbClr val="191919"/>
                </a:solidFill>
              </a:defRPr>
            </a:pPr>
            <a:r>
              <a:rPr sz="1200" dirty="0"/>
              <a:t>Subsequently, a test of the software under high demand was developed.”</a:t>
            </a:r>
          </a:p>
        </p:txBody>
      </p:sp>
      <p:sp>
        <p:nvSpPr>
          <p:cNvPr id="14" name="TextBox 13">
            <a:extLst>
              <a:ext uri="{FF2B5EF4-FFF2-40B4-BE49-F238E27FC236}">
                <a16:creationId xmlns:a16="http://schemas.microsoft.com/office/drawing/2014/main" id="{03652842-668A-AAFA-CBA8-103023148240}"/>
              </a:ext>
            </a:extLst>
          </p:cNvPr>
          <p:cNvSpPr txBox="1"/>
          <p:nvPr/>
        </p:nvSpPr>
        <p:spPr>
          <a:xfrm>
            <a:off x="11201400" y="262128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45720" tIns="22860" rIns="45720" bIns="22860" numCol="1" spcCol="0" rtlCol="0" fromWordArt="0" anchor="ctr" anchorCtr="0" forceAA="0" compatLnSpc="1">
            <a:prstTxWarp prst="textNoShape">
              <a:avLst/>
            </a:prstTxWarp>
            <a:noAutofit/>
          </a:bodyPr>
          <a:lstStyle/>
          <a:p>
            <a:pPr algn="l"/>
            <a:endParaRPr lang="en-US" sz="900" dirty="0">
              <a:solidFill>
                <a:schemeClr val="tx1"/>
              </a:solidFill>
            </a:endParaRPr>
          </a:p>
        </p:txBody>
      </p:sp>
      <p:grpSp>
        <p:nvGrpSpPr>
          <p:cNvPr id="2" name="Group 1">
            <a:extLst>
              <a:ext uri="{FF2B5EF4-FFF2-40B4-BE49-F238E27FC236}">
                <a16:creationId xmlns:a16="http://schemas.microsoft.com/office/drawing/2014/main" id="{491A9274-1915-948F-1042-ECC2B9D3A19B}"/>
              </a:ext>
            </a:extLst>
          </p:cNvPr>
          <p:cNvGrpSpPr/>
          <p:nvPr/>
        </p:nvGrpSpPr>
        <p:grpSpPr>
          <a:xfrm>
            <a:off x="8867974" y="1762006"/>
            <a:ext cx="3326130" cy="2794581"/>
            <a:chOff x="4369275" y="3006945"/>
            <a:chExt cx="3326130" cy="2794581"/>
          </a:xfrm>
        </p:grpSpPr>
        <p:sp>
          <p:nvSpPr>
            <p:cNvPr id="13" name="TextBox 12">
              <a:extLst>
                <a:ext uri="{FF2B5EF4-FFF2-40B4-BE49-F238E27FC236}">
                  <a16:creationId xmlns:a16="http://schemas.microsoft.com/office/drawing/2014/main" id="{F48AA52F-2F6F-AE80-E8F0-BD423B95BEC9}"/>
                </a:ext>
              </a:extLst>
            </p:cNvPr>
            <p:cNvSpPr txBox="1"/>
            <p:nvPr/>
          </p:nvSpPr>
          <p:spPr>
            <a:xfrm>
              <a:off x="4513975" y="5586082"/>
              <a:ext cx="3154680" cy="215444"/>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800" dirty="0">
                  <a:solidFill>
                    <a:srgbClr val="0F1419"/>
                  </a:solidFill>
                  <a:latin typeface="Aptos" panose="020B0004020202020204" pitchFamily="34" charset="0"/>
                </a:rPr>
                <a:t>Photo: </a:t>
              </a:r>
              <a:r>
                <a:rPr lang="en-US" sz="800" dirty="0" err="1">
                  <a:solidFill>
                    <a:srgbClr val="0F1419"/>
                  </a:solidFill>
                  <a:latin typeface="Aptos" panose="020B0004020202020204" pitchFamily="34" charset="0"/>
                </a:rPr>
                <a:t>saiters_photography</a:t>
              </a:r>
              <a:r>
                <a:rPr lang="en-US" sz="800" dirty="0">
                  <a:solidFill>
                    <a:srgbClr val="0F1419"/>
                  </a:solidFill>
                  <a:latin typeface="Aptos" panose="020B0004020202020204" pitchFamily="34" charset="0"/>
                </a:rPr>
                <a:t> (IG, different plane/</a:t>
              </a:r>
              <a:r>
                <a:rPr lang="en-US" sz="800" dirty="0" err="1">
                  <a:solidFill>
                    <a:srgbClr val="0F1419"/>
                  </a:solidFill>
                  <a:latin typeface="Aptos" panose="020B0004020202020204" pitchFamily="34" charset="0"/>
                </a:rPr>
                <a:t>airpot</a:t>
              </a:r>
              <a:r>
                <a:rPr lang="en-US" sz="800" dirty="0">
                  <a:solidFill>
                    <a:srgbClr val="0F1419"/>
                  </a:solidFill>
                  <a:latin typeface="Aptos" panose="020B0004020202020204" pitchFamily="34" charset="0"/>
                </a:rPr>
                <a:t>)</a:t>
              </a:r>
              <a:endParaRPr lang="en-US" sz="800" dirty="0"/>
            </a:p>
          </p:txBody>
        </p:sp>
        <p:pic>
          <p:nvPicPr>
            <p:cNvPr id="1026" name="Picture 2" descr="Image">
              <a:extLst>
                <a:ext uri="{FF2B5EF4-FFF2-40B4-BE49-F238E27FC236}">
                  <a16:creationId xmlns:a16="http://schemas.microsoft.com/office/drawing/2014/main" id="{442AE922-5ED7-B3FC-4FAC-8841251617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9275" y="3006945"/>
              <a:ext cx="3326130" cy="251455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46955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Continuous Development"/>
          <p:cNvSpPr txBox="1">
            <a:spLocks noGrp="1"/>
          </p:cNvSpPr>
          <p:nvPr>
            <p:ph type="title"/>
          </p:nvPr>
        </p:nvSpPr>
        <p:spPr>
          <a:prstGeom prst="rect">
            <a:avLst/>
          </a:prstGeom>
        </p:spPr>
        <p:txBody>
          <a:bodyPr>
            <a:noAutofit/>
          </a:bodyPr>
          <a:lstStyle/>
          <a:p>
            <a:r>
              <a:rPr lang="en-US" dirty="0"/>
              <a:t>CI/CD practices improve code quality and dev velocity</a:t>
            </a:r>
            <a:endParaRPr dirty="0"/>
          </a:p>
        </p:txBody>
      </p:sp>
      <p:sp>
        <p:nvSpPr>
          <p:cNvPr id="40" name="Improving quality &amp; velocity with frequent, fast feedback loops"/>
          <p:cNvSpPr txBox="1">
            <a:spLocks noGrp="1"/>
          </p:cNvSpPr>
          <p:nvPr>
            <p:ph idx="1"/>
          </p:nvPr>
        </p:nvSpPr>
        <p:spPr>
          <a:prstGeom prst="rect">
            <a:avLst/>
          </a:prstGeom>
        </p:spPr>
        <p:txBody>
          <a:bodyPr>
            <a:normAutofit/>
          </a:bodyPr>
          <a:lstStyle/>
          <a:p>
            <a:pPr marL="400050" indent="-342900"/>
            <a:r>
              <a:rPr lang="en-US" sz="3100" dirty="0"/>
              <a:t>Continuous integration: use automated systems to perform and monitor frequent integrations with entire codebase, running integration-scale tests</a:t>
            </a:r>
          </a:p>
          <a:p>
            <a:pPr marL="400050" indent="-342900"/>
            <a:r>
              <a:rPr lang="en-US" sz="3100" dirty="0"/>
              <a:t>Continuous delivery: use automated systems to perform frequent, controlled delivery of product (often to a small fraction of the user base), with automated monitoring to detect remaining defects quickly. </a:t>
            </a:r>
            <a:endParaRPr sz="31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Continuous Integration"/>
          <p:cNvSpPr txBox="1">
            <a:spLocks noGrp="1"/>
          </p:cNvSpPr>
          <p:nvPr>
            <p:ph type="title"/>
          </p:nvPr>
        </p:nvSpPr>
        <p:spPr>
          <a:prstGeom prst="rect">
            <a:avLst/>
          </a:prstGeom>
        </p:spPr>
        <p:txBody>
          <a:bodyPr/>
          <a:lstStyle/>
          <a:p>
            <a:r>
              <a:rPr dirty="0"/>
              <a:t>Continuous Integration</a:t>
            </a:r>
            <a:r>
              <a:rPr lang="en-US" dirty="0"/>
              <a:t> (CI) provides global feedback on local changes</a:t>
            </a:r>
            <a:endParaRPr dirty="0"/>
          </a:p>
        </p:txBody>
      </p:sp>
      <p:sp>
        <p:nvSpPr>
          <p:cNvPr id="60" name="Motivation"/>
          <p:cNvSpPr txBox="1">
            <a:spLocks noGrp="1"/>
          </p:cNvSpPr>
          <p:nvPr>
            <p:ph idx="1"/>
          </p:nvPr>
        </p:nvSpPr>
        <p:spPr>
          <a:prstGeom prst="rect">
            <a:avLst/>
          </a:prstGeom>
        </p:spPr>
        <p:txBody>
          <a:bodyPr/>
          <a:lstStyle/>
          <a:p>
            <a:pPr lvl="1">
              <a:buSzPct val="100000"/>
              <a:buFont typeface="Arial" panose="020B0604020202020204" pitchFamily="34" charset="0"/>
              <a:buChar char="•"/>
            </a:pPr>
            <a:r>
              <a:rPr lang="en-US" dirty="0"/>
              <a:t>Given: </a:t>
            </a:r>
            <a:r>
              <a:rPr dirty="0"/>
              <a:t>Our systems involve many components, some of which might even be in different version control repositories</a:t>
            </a:r>
          </a:p>
          <a:p>
            <a:pPr lvl="1">
              <a:buSzPct val="100000"/>
              <a:buFont typeface="Arial" panose="020B0604020202020204" pitchFamily="34" charset="0"/>
              <a:buChar char="•"/>
            </a:pPr>
            <a:r>
              <a:rPr lang="en-US" dirty="0"/>
              <a:t>Consider: </a:t>
            </a:r>
            <a:r>
              <a:rPr dirty="0"/>
              <a:t>How does a developer get feedback on their (local) change?</a:t>
            </a:r>
          </a:p>
        </p:txBody>
      </p:sp>
      <p:pic>
        <p:nvPicPr>
          <p:cNvPr id="61" name="Image" descr="Image"/>
          <p:cNvPicPr>
            <a:picLocks noChangeAspect="1"/>
          </p:cNvPicPr>
          <p:nvPr/>
        </p:nvPicPr>
        <p:blipFill>
          <a:blip r:embed="rId3"/>
          <a:stretch>
            <a:fillRect/>
          </a:stretch>
        </p:blipFill>
        <p:spPr>
          <a:xfrm>
            <a:off x="1009881" y="2905652"/>
            <a:ext cx="9549586" cy="3970249"/>
          </a:xfrm>
          <a:prstGeom prst="rect">
            <a:avLst/>
          </a:prstGeom>
          <a:ln w="12700">
            <a:miter lim="400000"/>
          </a:ln>
        </p:spPr>
      </p:pic>
    </p:spTree>
  </p:cSld>
  <p:clrMapOvr>
    <a:masterClrMapping/>
  </p:clrMapOvr>
</p:sld>
</file>

<file path=ppt/theme/theme1.xml><?xml version="1.0" encoding="utf-8"?>
<a:theme xmlns:a="http://schemas.openxmlformats.org/drawingml/2006/main" name="CS 4530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lumMod val="20000"/>
            <a:lumOff val="80000"/>
          </a:schemeClr>
        </a:solidFill>
        <a:ln>
          <a:solidFill>
            <a:srgbClr val="0070C0"/>
          </a:solidFill>
        </a:ln>
      </a:spPr>
      <a:bodyPr rtlCol="0" anchor="ctr"/>
      <a:lstStyle>
        <a:defPPr algn="l">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arrow" w="lg" len="lg"/>
        </a:ln>
      </a:spPr>
      <a:bodyPr/>
      <a:lstStyle/>
      <a:style>
        <a:lnRef idx="1">
          <a:schemeClr val="accent1"/>
        </a:lnRef>
        <a:fillRef idx="0">
          <a:schemeClr val="accent1"/>
        </a:fillRef>
        <a:effectRef idx="0">
          <a:schemeClr val="accent1"/>
        </a:effectRef>
        <a:fontRef idx="minor">
          <a:schemeClr val="tx1"/>
        </a:fontRef>
      </a:style>
    </a:lnDef>
    <a:txDef>
      <a:spPr>
        <a:no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l">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12400</TotalTime>
  <Words>11702</Words>
  <Application>Microsoft Office PowerPoint</Application>
  <PresentationFormat>Widescreen</PresentationFormat>
  <Paragraphs>693</Paragraphs>
  <Slides>57</Slides>
  <Notes>50</Notes>
  <HiddenSlides>7</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57</vt:i4>
      </vt:variant>
    </vt:vector>
  </HeadingPairs>
  <TitlesOfParts>
    <vt:vector size="64" baseType="lpstr">
      <vt:lpstr>Arial</vt:lpstr>
      <vt:lpstr>Verdana</vt:lpstr>
      <vt:lpstr>Calibri</vt:lpstr>
      <vt:lpstr>Aptos</vt:lpstr>
      <vt:lpstr>Helvetica</vt:lpstr>
      <vt:lpstr>Wingdings</vt:lpstr>
      <vt:lpstr>CS 4530 Theme</vt:lpstr>
      <vt:lpstr>CS 4530: Fundamentals of Software Engineering Module 13: Continuous Development</vt:lpstr>
      <vt:lpstr>Learning objectives for this lesson</vt:lpstr>
      <vt:lpstr>Review: The Agile Model Reduces Risk by Embracing Change (~2000)</vt:lpstr>
      <vt:lpstr>Agile values fast quality feedback loops</vt:lpstr>
      <vt:lpstr>Agile relies on a variety of quality-assurance processes</vt:lpstr>
      <vt:lpstr>In this module, we'll focus on CI/CD</vt:lpstr>
      <vt:lpstr>Example: Some bugs slip through testing, even in highly-regulated industries</vt:lpstr>
      <vt:lpstr>CI/CD practices improve code quality and dev velocity</vt:lpstr>
      <vt:lpstr>Continuous Integration (CI) provides global feedback on local changes</vt:lpstr>
      <vt:lpstr>A CI process is a software pipeline</vt:lpstr>
      <vt:lpstr>CI may be triggered by commits, pull requests, or other actions</vt:lpstr>
      <vt:lpstr>Automating Feedback Loops is Powerful</vt:lpstr>
      <vt:lpstr>Typical CI pipeline</vt:lpstr>
      <vt:lpstr>You could set up multiple CI processes</vt:lpstr>
      <vt:lpstr>Continuous Integration is Highly Configurable</vt:lpstr>
      <vt:lpstr>CI In Practice: Autograder</vt:lpstr>
      <vt:lpstr>Example CI Pipeline - Autograder</vt:lpstr>
      <vt:lpstr>CI pipelines can automate performance testing</vt:lpstr>
      <vt:lpstr>CI pipelines can automate benchmarking</vt:lpstr>
      <vt:lpstr>Attributes of effective CI processes</vt:lpstr>
      <vt:lpstr>Effective CI processes are run often enough to reduce debugging effort</vt:lpstr>
      <vt:lpstr>Effective CI processes allocate enough resources to mitigate flaky tests</vt:lpstr>
      <vt:lpstr>Challenges and Solutions for Repeatable Builds</vt:lpstr>
      <vt:lpstr>Build Systems Orchestrate Software Engineering Tasks</vt:lpstr>
      <vt:lpstr>Dependency Managers Organize External Dependencies</vt:lpstr>
      <vt:lpstr>Specify and Depend on Package Versions with Care</vt:lpstr>
      <vt:lpstr>Continuous Integration Service Models</vt:lpstr>
      <vt:lpstr>Continuous Delivery</vt:lpstr>
      <vt:lpstr>Continuous Delivery is about deciding which new features to deliver, and when</vt:lpstr>
      <vt:lpstr>A continuous-delivery process is also a software pipeline</vt:lpstr>
      <vt:lpstr>Continuous Delivery does not mean Immediate Delivery</vt:lpstr>
      <vt:lpstr>Ways to mitigate deployment risks</vt:lpstr>
      <vt:lpstr>Build a staging environment to qualify features for delivery</vt:lpstr>
      <vt:lpstr>Split Deployments Mitigate Risk</vt:lpstr>
      <vt:lpstr>Post-delivery monitoring mitigates risk</vt:lpstr>
      <vt:lpstr>Continuous Delivery Tools</vt:lpstr>
      <vt:lpstr>Continuous Delivery Relies on Infrastructure As Code</vt:lpstr>
      <vt:lpstr>Infrastructure as Code represents complex infrastructure in “recipes”</vt:lpstr>
      <vt:lpstr>Tools for Monitoring Deployments</vt:lpstr>
      <vt:lpstr>Monitoring can help identify operational issues</vt:lpstr>
      <vt:lpstr>Continuous Delivery Tools Can Take Automated Actions</vt:lpstr>
      <vt:lpstr>Monitoring Services Can Take Automated Actions</vt:lpstr>
      <vt:lpstr>From Monitoring to Observability</vt:lpstr>
      <vt:lpstr>New Tools allow Observability inside of Apps, Too</vt:lpstr>
      <vt:lpstr>Beware of Metrics</vt:lpstr>
      <vt:lpstr>How should we allocate our testing resources?</vt:lpstr>
      <vt:lpstr>Two extremes: Continuous Delivery vs. TDD</vt:lpstr>
      <vt:lpstr>CI at scale: Google Test Automation Platform (TAP (2020))</vt:lpstr>
      <vt:lpstr>Facebook: "Move fast and break things"</vt:lpstr>
      <vt:lpstr>Deployment Example: Facebook.com</vt:lpstr>
      <vt:lpstr>Facebook used to have an elaborate system of branches </vt:lpstr>
      <vt:lpstr>Deployment Example</vt:lpstr>
      <vt:lpstr>Post-2016: truly continuous releases from master branch</vt:lpstr>
      <vt:lpstr>Post-2016: Truly Continuous Releases from Master Branch (excerpts from blog post)</vt:lpstr>
      <vt:lpstr>What not to do: Failed Deployment at Knight Capital</vt:lpstr>
      <vt:lpstr>What could Knight capital have done better?</vt:lpstr>
      <vt:lpstr>Review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title</dc:title>
  <dc:creator>Mitchell Wand</dc:creator>
  <cp:lastModifiedBy>Mitchell Wand</cp:lastModifiedBy>
  <cp:revision>157</cp:revision>
  <dcterms:created xsi:type="dcterms:W3CDTF">2021-01-07T15:19:22Z</dcterms:created>
  <dcterms:modified xsi:type="dcterms:W3CDTF">2025-02-10T17:07:40Z</dcterms:modified>
</cp:coreProperties>
</file>